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867" r:id="rId4"/>
    <p:sldId id="259" r:id="rId5"/>
    <p:sldId id="888" r:id="rId6"/>
    <p:sldId id="889" r:id="rId7"/>
    <p:sldId id="872" r:id="rId8"/>
    <p:sldId id="912" r:id="rId9"/>
    <p:sldId id="892" r:id="rId10"/>
    <p:sldId id="891" r:id="rId11"/>
    <p:sldId id="894" r:id="rId12"/>
    <p:sldId id="895" r:id="rId13"/>
    <p:sldId id="896" r:id="rId14"/>
    <p:sldId id="897" r:id="rId15"/>
    <p:sldId id="898" r:id="rId16"/>
    <p:sldId id="902" r:id="rId17"/>
    <p:sldId id="908" r:id="rId18"/>
    <p:sldId id="905" r:id="rId19"/>
    <p:sldId id="909" r:id="rId20"/>
    <p:sldId id="906" r:id="rId21"/>
    <p:sldId id="910" r:id="rId22"/>
    <p:sldId id="276" r:id="rId23"/>
    <p:sldId id="266" r:id="rId24"/>
    <p:sldId id="267" r:id="rId25"/>
    <p:sldId id="269" r:id="rId26"/>
    <p:sldId id="9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8"/>
    <p:restoredTop sz="96296"/>
  </p:normalViewPr>
  <p:slideViewPr>
    <p:cSldViewPr snapToGrid="0">
      <p:cViewPr varScale="1">
        <p:scale>
          <a:sx n="124" d="100"/>
          <a:sy n="124" d="100"/>
        </p:scale>
        <p:origin x="20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Wellness%20study%20Analysis%20Charts%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cuments\Wellness%20study%20Analysis%20Charts%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cuments\Wellness%20study%20Analysis%20Charts%20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cuments\Wellness%20study%20Analysis%20Charts%20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ocuments\Wellness%20study%20Analysis%20Charts%20fina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dirty="0"/>
              <a:t>Figure 2:</a:t>
            </a:r>
            <a:r>
              <a:rPr lang="en-GB" sz="2000" b="1" baseline="0" dirty="0"/>
              <a:t> </a:t>
            </a:r>
            <a:r>
              <a:rPr lang="en-GB" sz="2000" b="1" dirty="0"/>
              <a:t>Physical Wellness of Respondents</a:t>
            </a:r>
          </a:p>
        </c:rich>
      </c:tx>
      <c:layout>
        <c:manualLayout>
          <c:xMode val="edge"/>
          <c:yMode val="edge"/>
          <c:x val="0.21313609178927165"/>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079851249818297E-2"/>
          <c:y val="9.500605423668021E-2"/>
          <c:w val="0.90676524765299726"/>
          <c:h val="0.40918300098259847"/>
        </c:manualLayout>
      </c:layout>
      <c:lineChart>
        <c:grouping val="standard"/>
        <c:varyColors val="0"/>
        <c:ser>
          <c:idx val="0"/>
          <c:order val="0"/>
          <c:tx>
            <c:strRef>
              <c:f>Sheet1!$M$70</c:f>
              <c:strCache>
                <c:ptCount val="1"/>
                <c:pt idx="0">
                  <c:v>Teachers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6520066688092578E-2"/>
                  <c:y val="-5.6175838282223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22-45C4-A6FB-F559D622C14B}"/>
                </c:ext>
              </c:extLst>
            </c:dLbl>
            <c:spPr>
              <a:noFill/>
              <a:ln>
                <a:noFill/>
              </a:ln>
              <a:effectLst/>
            </c:spPr>
            <c:txPr>
              <a:bodyPr rot="0" spcFirstLastPara="1" vertOverflow="ellipsis" vert="horz" wrap="square" anchor="ctr" anchorCtr="1"/>
              <a:lstStyle/>
              <a:p>
                <a:pPr>
                  <a:defRPr sz="1600" b="1"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Sheet1!$L$71:$L$76</c:f>
              <c:strCache>
                <c:ptCount val="6"/>
                <c:pt idx="0">
                  <c:v>I have the opportunity to participate or engage in physical activities at least once a week to stay healthy.</c:v>
                </c:pt>
                <c:pt idx="1">
                  <c:v>I have access to nutritious meals during school hours.</c:v>
                </c:pt>
                <c:pt idx="2">
                  <c:v>I am provided with regular health education that helps me maintain my physical health.</c:v>
                </c:pt>
                <c:pt idx="3">
                  <c:v>I receive periodic health screenings.</c:v>
                </c:pt>
                <c:pt idx="4">
                  <c:v>There are adequate measures in place at school to handle health emergencies.</c:v>
                </c:pt>
                <c:pt idx="5">
                  <c:v>My School environment is well organized</c:v>
                </c:pt>
              </c:strCache>
            </c:strRef>
          </c:cat>
          <c:val>
            <c:numRef>
              <c:f>Sheet1!$M$71:$M$76</c:f>
              <c:numCache>
                <c:formatCode>###0.00</c:formatCode>
                <c:ptCount val="6"/>
                <c:pt idx="0">
                  <c:v>3.7202970297029712</c:v>
                </c:pt>
                <c:pt idx="1">
                  <c:v>2.4516129032258047</c:v>
                </c:pt>
                <c:pt idx="2">
                  <c:v>2.6831683168316842</c:v>
                </c:pt>
                <c:pt idx="3">
                  <c:v>2.0900000000000016</c:v>
                </c:pt>
                <c:pt idx="4">
                  <c:v>2.0922693266832919</c:v>
                </c:pt>
                <c:pt idx="5">
                  <c:v>3.0124378109452743</c:v>
                </c:pt>
              </c:numCache>
            </c:numRef>
          </c:val>
          <c:smooth val="0"/>
          <c:extLst>
            <c:ext xmlns:c16="http://schemas.microsoft.com/office/drawing/2014/chart" uri="{C3380CC4-5D6E-409C-BE32-E72D297353CC}">
              <c16:uniqueId val="{00000001-AA22-45C4-A6FB-F559D622C14B}"/>
            </c:ext>
          </c:extLst>
        </c:ser>
        <c:ser>
          <c:idx val="1"/>
          <c:order val="1"/>
          <c:tx>
            <c:strRef>
              <c:f>Sheet1!$N$70</c:f>
              <c:strCache>
                <c:ptCount val="1"/>
                <c:pt idx="0">
                  <c:v>Students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8407821790133374E-2"/>
                  <c:y val="7.6970182220672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22-45C4-A6FB-F559D622C14B}"/>
                </c:ext>
              </c:extLst>
            </c:dLbl>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Sheet1!$L$71:$L$76</c:f>
              <c:strCache>
                <c:ptCount val="6"/>
                <c:pt idx="0">
                  <c:v>I have the opportunity to participate or engage in physical activities at least once a week to stay healthy.</c:v>
                </c:pt>
                <c:pt idx="1">
                  <c:v>I have access to nutritious meals during school hours.</c:v>
                </c:pt>
                <c:pt idx="2">
                  <c:v>I am provided with regular health education that helps me maintain my physical health.</c:v>
                </c:pt>
                <c:pt idx="3">
                  <c:v>I receive periodic health screenings.</c:v>
                </c:pt>
                <c:pt idx="4">
                  <c:v>There are adequate measures in place at school to handle health emergencies.</c:v>
                </c:pt>
                <c:pt idx="5">
                  <c:v>My School environment is well organized</c:v>
                </c:pt>
              </c:strCache>
            </c:strRef>
          </c:cat>
          <c:val>
            <c:numRef>
              <c:f>Sheet1!$N$71:$N$76</c:f>
              <c:numCache>
                <c:formatCode>###0.00</c:formatCode>
                <c:ptCount val="6"/>
                <c:pt idx="0">
                  <c:v>3.53802816901409</c:v>
                </c:pt>
                <c:pt idx="1">
                  <c:v>2.4905660377358485</c:v>
                </c:pt>
                <c:pt idx="2">
                  <c:v>2.9198113207547176</c:v>
                </c:pt>
                <c:pt idx="3">
                  <c:v>2.3773584905660377</c:v>
                </c:pt>
                <c:pt idx="4">
                  <c:v>2.6478873239436638</c:v>
                </c:pt>
                <c:pt idx="5">
                  <c:v>2.9765258215962453</c:v>
                </c:pt>
              </c:numCache>
            </c:numRef>
          </c:val>
          <c:smooth val="0"/>
          <c:extLst>
            <c:ext xmlns:c16="http://schemas.microsoft.com/office/drawing/2014/chart" uri="{C3380CC4-5D6E-409C-BE32-E72D297353CC}">
              <c16:uniqueId val="{00000003-AA22-45C4-A6FB-F559D622C14B}"/>
            </c:ext>
          </c:extLst>
        </c:ser>
        <c:dLbls>
          <c:showLegendKey val="0"/>
          <c:showVal val="0"/>
          <c:showCatName val="0"/>
          <c:showSerName val="0"/>
          <c:showPercent val="0"/>
          <c:showBubbleSize val="0"/>
        </c:dLbls>
        <c:marker val="1"/>
        <c:smooth val="0"/>
        <c:axId val="2031035023"/>
        <c:axId val="2031031695"/>
      </c:lineChart>
      <c:catAx>
        <c:axId val="203103502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a:t>Aspects of Physical Wellness</a:t>
                </a:r>
              </a:p>
            </c:rich>
          </c:tx>
          <c:layout>
            <c:manualLayout>
              <c:xMode val="edge"/>
              <c:yMode val="edge"/>
              <c:x val="0.38685153349195095"/>
              <c:y val="0.9269689541920128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1031695"/>
        <c:crosses val="autoZero"/>
        <c:auto val="1"/>
        <c:lblAlgn val="ctr"/>
        <c:lblOffset val="100"/>
        <c:noMultiLvlLbl val="0"/>
      </c:catAx>
      <c:valAx>
        <c:axId val="2031031695"/>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a:t>Mean Score</a:t>
                </a:r>
              </a:p>
            </c:rich>
          </c:tx>
          <c:layout>
            <c:manualLayout>
              <c:xMode val="edge"/>
              <c:yMode val="edge"/>
              <c:x val="0"/>
              <c:y val="0.1766058358535804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31035023"/>
        <c:crosses val="autoZero"/>
        <c:crossBetween val="between"/>
      </c:valAx>
      <c:spPr>
        <a:noFill/>
        <a:ln>
          <a:noFill/>
        </a:ln>
        <a:effectLst/>
      </c:spPr>
    </c:plotArea>
    <c:legend>
      <c:legendPos val="b"/>
      <c:layout>
        <c:manualLayout>
          <c:xMode val="edge"/>
          <c:yMode val="edge"/>
          <c:x val="0.66151415337972208"/>
          <c:y val="7.7037731909244775E-2"/>
          <c:w val="0.29233726271630406"/>
          <c:h val="4.961798633976923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i="0" baseline="0">
                <a:effectLst/>
              </a:rPr>
              <a:t>Figure 3: Mental Wellness of Respondents</a:t>
            </a:r>
          </a:p>
        </c:rich>
      </c:tx>
      <c:layout>
        <c:manualLayout>
          <c:xMode val="edge"/>
          <c:yMode val="edge"/>
          <c:x val="0.18520584212277733"/>
          <c:y val="2.235689824736000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30018654899346"/>
          <c:y val="0.13632685732406216"/>
          <c:w val="0.86678470614579461"/>
          <c:h val="0.53813386593970325"/>
        </c:manualLayout>
      </c:layout>
      <c:lineChart>
        <c:grouping val="standard"/>
        <c:varyColors val="0"/>
        <c:ser>
          <c:idx val="0"/>
          <c:order val="0"/>
          <c:tx>
            <c:strRef>
              <c:f>Sheet1!$M$77</c:f>
              <c:strCache>
                <c:ptCount val="1"/>
                <c:pt idx="0">
                  <c:v>Teachers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Sheet1!$L$78:$L$81</c:f>
              <c:strCache>
                <c:ptCount val="4"/>
                <c:pt idx="0">
                  <c:v>I have access to counselling services.</c:v>
                </c:pt>
                <c:pt idx="1">
                  <c:v>The workload at school is manageable and does not adversely affect my mental health.</c:v>
                </c:pt>
                <c:pt idx="2">
                  <c:v>My school actively promotes mental health awareness.</c:v>
                </c:pt>
                <c:pt idx="3">
                  <c:v>I feel comfortable seeking help for mental health issues.</c:v>
                </c:pt>
              </c:strCache>
            </c:strRef>
          </c:cat>
          <c:val>
            <c:numRef>
              <c:f>Sheet1!$M$78:$M$81</c:f>
              <c:numCache>
                <c:formatCode>###0.00</c:formatCode>
                <c:ptCount val="4"/>
                <c:pt idx="0">
                  <c:v>2.3009950248756228</c:v>
                </c:pt>
                <c:pt idx="1">
                  <c:v>3.0700000000000034</c:v>
                </c:pt>
                <c:pt idx="2">
                  <c:v>2.7025000000000019</c:v>
                </c:pt>
                <c:pt idx="3">
                  <c:v>3.0671641791044761</c:v>
                </c:pt>
              </c:numCache>
            </c:numRef>
          </c:val>
          <c:smooth val="0"/>
          <c:extLst>
            <c:ext xmlns:c16="http://schemas.microsoft.com/office/drawing/2014/chart" uri="{C3380CC4-5D6E-409C-BE32-E72D297353CC}">
              <c16:uniqueId val="{00000000-81EE-4499-938E-78B2CF770752}"/>
            </c:ext>
          </c:extLst>
        </c:ser>
        <c:ser>
          <c:idx val="1"/>
          <c:order val="1"/>
          <c:tx>
            <c:strRef>
              <c:f>Sheet1!$N$77</c:f>
              <c:strCache>
                <c:ptCount val="1"/>
                <c:pt idx="0">
                  <c:v>Students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Sheet1!$L$78:$L$81</c:f>
              <c:strCache>
                <c:ptCount val="4"/>
                <c:pt idx="0">
                  <c:v>I have access to counselling services.</c:v>
                </c:pt>
                <c:pt idx="1">
                  <c:v>The workload at school is manageable and does not adversely affect my mental health.</c:v>
                </c:pt>
                <c:pt idx="2">
                  <c:v>My school actively promotes mental health awareness.</c:v>
                </c:pt>
                <c:pt idx="3">
                  <c:v>I feel comfortable seeking help for mental health issues.</c:v>
                </c:pt>
              </c:strCache>
            </c:strRef>
          </c:cat>
          <c:val>
            <c:numRef>
              <c:f>Sheet1!$N$78:$N$81</c:f>
              <c:numCache>
                <c:formatCode>###0.00</c:formatCode>
                <c:ptCount val="4"/>
                <c:pt idx="0">
                  <c:v>2.6886792452830179</c:v>
                </c:pt>
                <c:pt idx="1">
                  <c:v>3.1643192488262915</c:v>
                </c:pt>
                <c:pt idx="2">
                  <c:v>2.8309859154929575</c:v>
                </c:pt>
                <c:pt idx="3">
                  <c:v>3.056338028169014</c:v>
                </c:pt>
              </c:numCache>
            </c:numRef>
          </c:val>
          <c:smooth val="0"/>
          <c:extLst>
            <c:ext xmlns:c16="http://schemas.microsoft.com/office/drawing/2014/chart" uri="{C3380CC4-5D6E-409C-BE32-E72D297353CC}">
              <c16:uniqueId val="{00000001-81EE-4499-938E-78B2CF770752}"/>
            </c:ext>
          </c:extLst>
        </c:ser>
        <c:dLbls>
          <c:showLegendKey val="0"/>
          <c:showVal val="0"/>
          <c:showCatName val="0"/>
          <c:showSerName val="0"/>
          <c:showPercent val="0"/>
          <c:showBubbleSize val="0"/>
        </c:dLbls>
        <c:marker val="1"/>
        <c:smooth val="0"/>
        <c:axId val="254568495"/>
        <c:axId val="254567247"/>
      </c:lineChart>
      <c:catAx>
        <c:axId val="2545684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a:effectLst/>
                  </a:rPr>
                  <a:t>Aspects of Mental Wellness </a:t>
                </a:r>
              </a:p>
            </c:rich>
          </c:tx>
          <c:layout>
            <c:manualLayout>
              <c:xMode val="edge"/>
              <c:yMode val="edge"/>
              <c:x val="0.41159212066507861"/>
              <c:y val="0.933628213957110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567247"/>
        <c:crosses val="autoZero"/>
        <c:auto val="1"/>
        <c:lblAlgn val="ctr"/>
        <c:lblOffset val="100"/>
        <c:noMultiLvlLbl val="0"/>
      </c:catAx>
      <c:valAx>
        <c:axId val="254567247"/>
        <c:scaling>
          <c:orientation val="minMax"/>
          <c:max val="3.8"/>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a:effectLst/>
                  </a:rPr>
                  <a:t>Mean Score</a:t>
                </a:r>
              </a:p>
            </c:rich>
          </c:tx>
          <c:layout>
            <c:manualLayout>
              <c:xMode val="edge"/>
              <c:yMode val="edge"/>
              <c:x val="1.3033177888275618E-2"/>
              <c:y val="0.256187062960110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4568495"/>
        <c:crosses val="autoZero"/>
        <c:crossBetween val="between"/>
      </c:valAx>
      <c:spPr>
        <a:noFill/>
        <a:ln>
          <a:noFill/>
        </a:ln>
        <a:effectLst/>
      </c:spPr>
    </c:plotArea>
    <c:legend>
      <c:legendPos val="b"/>
      <c:layout>
        <c:manualLayout>
          <c:xMode val="edge"/>
          <c:yMode val="edge"/>
          <c:x val="0.47759297505123605"/>
          <c:y val="0.14947996716389667"/>
          <c:w val="0.47308387999705526"/>
          <c:h val="5.480713903941611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Figure</a:t>
            </a:r>
            <a:r>
              <a:rPr lang="en-GB" sz="1800" b="1" baseline="0"/>
              <a:t> 4: </a:t>
            </a:r>
            <a:r>
              <a:rPr lang="en-GB" sz="1800" b="1" i="0" u="none" strike="noStrike" baseline="0">
                <a:effectLst/>
              </a:rPr>
              <a:t>Emotional Wellness of Respondents </a:t>
            </a:r>
            <a:endParaRPr lang="en-GB"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200684327947448E-2"/>
          <c:y val="9.2128125811670528E-2"/>
          <c:w val="0.89727166912530332"/>
          <c:h val="0.45682558197755008"/>
        </c:manualLayout>
      </c:layout>
      <c:lineChart>
        <c:grouping val="standard"/>
        <c:varyColors val="0"/>
        <c:ser>
          <c:idx val="0"/>
          <c:order val="0"/>
          <c:tx>
            <c:strRef>
              <c:f>Sheet1!$M$82</c:f>
              <c:strCache>
                <c:ptCount val="1"/>
                <c:pt idx="0">
                  <c:v>Teachers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8004992327643089E-2"/>
                  <c:y val="2.7212872127707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24-4585-9FF3-BAB35D1940AD}"/>
                </c:ext>
              </c:extLst>
            </c:dLbl>
            <c:dLbl>
              <c:idx val="2"/>
              <c:layout>
                <c:manualLayout>
                  <c:x val="-4.0917937555233846E-2"/>
                  <c:y val="4.9742643611453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24-4585-9FF3-BAB35D1940A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Sheet1!$L$83:$L$88</c:f>
              <c:strCache>
                <c:ptCount val="6"/>
                <c:pt idx="0">
                  <c:v>I have access to resources or programs to help with emotional development (e.g., emotional intelligence training).</c:v>
                </c:pt>
                <c:pt idx="1">
                  <c:v>I feel emotionally safe to express myself.</c:v>
                </c:pt>
                <c:pt idx="2">
                  <c:v>I have access to support when I experience emotional difficulties.</c:v>
                </c:pt>
                <c:pt idx="3">
                  <c:v>The school environment fosters positive emotional interactions among students and staff.</c:v>
                </c:pt>
                <c:pt idx="4">
                  <c:v>I feel confident in my ability to manage my emotions effectively.</c:v>
                </c:pt>
                <c:pt idx="5">
                  <c:v>I regularly participate in activities that boost my emotional well-being.</c:v>
                </c:pt>
              </c:strCache>
            </c:strRef>
          </c:cat>
          <c:val>
            <c:numRef>
              <c:f>Sheet1!$M$83:$M$88</c:f>
              <c:numCache>
                <c:formatCode>###0.00</c:formatCode>
                <c:ptCount val="6"/>
                <c:pt idx="0">
                  <c:v>2.3308270676691709</c:v>
                </c:pt>
                <c:pt idx="1">
                  <c:v>3.507575757575756</c:v>
                </c:pt>
                <c:pt idx="2">
                  <c:v>2.7082294264339182</c:v>
                </c:pt>
                <c:pt idx="3">
                  <c:v>3.4887218045112771</c:v>
                </c:pt>
                <c:pt idx="4">
                  <c:v>3.7688442211055251</c:v>
                </c:pt>
                <c:pt idx="5">
                  <c:v>3.3849999999999993</c:v>
                </c:pt>
              </c:numCache>
            </c:numRef>
          </c:val>
          <c:smooth val="0"/>
          <c:extLst>
            <c:ext xmlns:c16="http://schemas.microsoft.com/office/drawing/2014/chart" uri="{C3380CC4-5D6E-409C-BE32-E72D297353CC}">
              <c16:uniqueId val="{00000002-9224-4585-9FF3-BAB35D1940AD}"/>
            </c:ext>
          </c:extLst>
        </c:ser>
        <c:ser>
          <c:idx val="1"/>
          <c:order val="1"/>
          <c:tx>
            <c:strRef>
              <c:f>Sheet1!$N$82</c:f>
              <c:strCache>
                <c:ptCount val="1"/>
                <c:pt idx="0">
                  <c:v>Students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830882782824427E-2"/>
                  <c:y val="-5.2960928966595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24-4585-9FF3-BAB35D1940AD}"/>
                </c:ext>
              </c:extLst>
            </c:dLbl>
            <c:dLbl>
              <c:idx val="2"/>
              <c:layout>
                <c:manualLayout>
                  <c:x val="-4.0917937555233846E-2"/>
                  <c:y val="-4.3305312616418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24-4585-9FF3-BAB35D1940A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Sheet1!$L$83:$L$88</c:f>
              <c:strCache>
                <c:ptCount val="6"/>
                <c:pt idx="0">
                  <c:v>I have access to resources or programs to help with emotional development (e.g., emotional intelligence training).</c:v>
                </c:pt>
                <c:pt idx="1">
                  <c:v>I feel emotionally safe to express myself.</c:v>
                </c:pt>
                <c:pt idx="2">
                  <c:v>I have access to support when I experience emotional difficulties.</c:v>
                </c:pt>
                <c:pt idx="3">
                  <c:v>The school environment fosters positive emotional interactions among students and staff.</c:v>
                </c:pt>
                <c:pt idx="4">
                  <c:v>I feel confident in my ability to manage my emotions effectively.</c:v>
                </c:pt>
                <c:pt idx="5">
                  <c:v>I regularly participate in activities that boost my emotional well-being.</c:v>
                </c:pt>
              </c:strCache>
            </c:strRef>
          </c:cat>
          <c:val>
            <c:numRef>
              <c:f>Sheet1!$N$83:$N$88</c:f>
              <c:numCache>
                <c:formatCode>###0.00</c:formatCode>
                <c:ptCount val="6"/>
                <c:pt idx="0">
                  <c:v>2.5801886792452824</c:v>
                </c:pt>
                <c:pt idx="1">
                  <c:v>3.2264150943396248</c:v>
                </c:pt>
                <c:pt idx="2">
                  <c:v>2.7793427230046945</c:v>
                </c:pt>
                <c:pt idx="3">
                  <c:v>3.1226415094339623</c:v>
                </c:pt>
                <c:pt idx="4">
                  <c:v>3.1981132075471685</c:v>
                </c:pt>
                <c:pt idx="5">
                  <c:v>3.0377358490566024</c:v>
                </c:pt>
              </c:numCache>
            </c:numRef>
          </c:val>
          <c:smooth val="0"/>
          <c:extLst>
            <c:ext xmlns:c16="http://schemas.microsoft.com/office/drawing/2014/chart" uri="{C3380CC4-5D6E-409C-BE32-E72D297353CC}">
              <c16:uniqueId val="{00000005-9224-4585-9FF3-BAB35D1940AD}"/>
            </c:ext>
          </c:extLst>
        </c:ser>
        <c:dLbls>
          <c:showLegendKey val="0"/>
          <c:showVal val="0"/>
          <c:showCatName val="0"/>
          <c:showSerName val="0"/>
          <c:showPercent val="0"/>
          <c:showBubbleSize val="0"/>
        </c:dLbls>
        <c:marker val="1"/>
        <c:smooth val="0"/>
        <c:axId val="321995055"/>
        <c:axId val="321996719"/>
      </c:lineChart>
      <c:catAx>
        <c:axId val="32199505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b="1"/>
                  <a:t>Aspects of </a:t>
                </a:r>
                <a:r>
                  <a:rPr lang="en-GB" sz="1800" b="1" i="0" u="none" strike="noStrike" baseline="0">
                    <a:effectLst/>
                  </a:rPr>
                  <a:t>Emotional Well</a:t>
                </a:r>
                <a:endParaRPr lang="en-GB" sz="1800" b="1"/>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21996719"/>
        <c:crosses val="autoZero"/>
        <c:auto val="1"/>
        <c:lblAlgn val="ctr"/>
        <c:lblOffset val="100"/>
        <c:noMultiLvlLbl val="0"/>
      </c:catAx>
      <c:valAx>
        <c:axId val="321996719"/>
        <c:scaling>
          <c:orientation val="minMax"/>
          <c:max val="4.5"/>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b="1" i="0" baseline="0">
                    <a:effectLst/>
                  </a:rPr>
                  <a:t>Mean Score</a:t>
                </a:r>
              </a:p>
            </c:rich>
          </c:tx>
          <c:layout>
            <c:manualLayout>
              <c:xMode val="edge"/>
              <c:yMode val="edge"/>
              <c:x val="8.6086301517271056E-3"/>
              <c:y val="0.1726462217649250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995055"/>
        <c:crosses val="autoZero"/>
        <c:crossBetween val="between"/>
      </c:valAx>
      <c:spPr>
        <a:noFill/>
        <a:ln>
          <a:noFill/>
        </a:ln>
        <a:effectLst/>
      </c:spPr>
    </c:plotArea>
    <c:legend>
      <c:legendPos val="b"/>
      <c:layout>
        <c:manualLayout>
          <c:xMode val="edge"/>
          <c:yMode val="edge"/>
          <c:x val="0.44158154770629998"/>
          <c:y val="0.10564815542247759"/>
          <c:w val="0.46763858327027963"/>
          <c:h val="5.43132221121217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1" i="0" baseline="0" dirty="0">
                <a:effectLst/>
              </a:rPr>
              <a:t>Figure 5: </a:t>
            </a:r>
            <a:r>
              <a:rPr lang="en-GB" sz="2000" b="1" i="0" u="none" strike="noStrike" baseline="0" dirty="0">
                <a:effectLst/>
              </a:rPr>
              <a:t>Social Wellness </a:t>
            </a:r>
            <a:r>
              <a:rPr lang="en-GB" sz="2000" b="1" i="0" baseline="0" dirty="0">
                <a:effectLst/>
              </a:rPr>
              <a:t>of Respondents </a:t>
            </a:r>
          </a:p>
        </c:rich>
      </c:tx>
      <c:layout>
        <c:manualLayout>
          <c:xMode val="edge"/>
          <c:yMode val="edge"/>
          <c:x val="0.13339691604230805"/>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Sheet1!$M$89</c:f>
              <c:strCache>
                <c:ptCount val="1"/>
                <c:pt idx="0">
                  <c:v>Teachers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Sheet1!$L$90:$L$94</c:f>
              <c:strCache>
                <c:ptCount val="5"/>
                <c:pt idx="0">
                  <c:v>I feel a strong sense of community within the school.</c:v>
                </c:pt>
                <c:pt idx="1">
                  <c:v>I have trusting relationships with a majority of my colleagues.</c:v>
                </c:pt>
                <c:pt idx="2">
                  <c:v>The school offers extracurricular activities that help build social skills.</c:v>
                </c:pt>
                <c:pt idx="3">
                  <c:v>I feel included and respected by my peers, regardless of the differences.</c:v>
                </c:pt>
                <c:pt idx="4">
                  <c:v>There are frequent social events and gatherings that promote a sense of belonging.</c:v>
                </c:pt>
              </c:strCache>
            </c:strRef>
          </c:cat>
          <c:val>
            <c:numRef>
              <c:f>Sheet1!$M$90:$M$94</c:f>
              <c:numCache>
                <c:formatCode>###0.00</c:formatCode>
                <c:ptCount val="5"/>
                <c:pt idx="0">
                  <c:v>3.5577889447236211</c:v>
                </c:pt>
                <c:pt idx="1">
                  <c:v>3.8232323232323226</c:v>
                </c:pt>
                <c:pt idx="2">
                  <c:v>3.6666666666666647</c:v>
                </c:pt>
                <c:pt idx="3">
                  <c:v>3.9724310776942375</c:v>
                </c:pt>
                <c:pt idx="4">
                  <c:v>3.296482412060302</c:v>
                </c:pt>
              </c:numCache>
            </c:numRef>
          </c:val>
          <c:smooth val="0"/>
          <c:extLst>
            <c:ext xmlns:c16="http://schemas.microsoft.com/office/drawing/2014/chart" uri="{C3380CC4-5D6E-409C-BE32-E72D297353CC}">
              <c16:uniqueId val="{00000000-CAF0-45A8-836F-1BC979C2362B}"/>
            </c:ext>
          </c:extLst>
        </c:ser>
        <c:ser>
          <c:idx val="1"/>
          <c:order val="1"/>
          <c:tx>
            <c:strRef>
              <c:f>Sheet1!$N$89</c:f>
              <c:strCache>
                <c:ptCount val="1"/>
                <c:pt idx="0">
                  <c:v>Students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Sheet1!$L$90:$L$94</c:f>
              <c:strCache>
                <c:ptCount val="5"/>
                <c:pt idx="0">
                  <c:v>I feel a strong sense of community within the school.</c:v>
                </c:pt>
                <c:pt idx="1">
                  <c:v>I have trusting relationships with a majority of my colleagues.</c:v>
                </c:pt>
                <c:pt idx="2">
                  <c:v>The school offers extracurricular activities that help build social skills.</c:v>
                </c:pt>
                <c:pt idx="3">
                  <c:v>I feel included and respected by my peers, regardless of the differences.</c:v>
                </c:pt>
                <c:pt idx="4">
                  <c:v>There are frequent social events and gatherings that promote a sense of belonging.</c:v>
                </c:pt>
              </c:strCache>
            </c:strRef>
          </c:cat>
          <c:val>
            <c:numRef>
              <c:f>Sheet1!$N$90:$N$94</c:f>
              <c:numCache>
                <c:formatCode>###0.00</c:formatCode>
                <c:ptCount val="5"/>
                <c:pt idx="0">
                  <c:v>3.3190476190476206</c:v>
                </c:pt>
                <c:pt idx="1">
                  <c:v>3.371428571428571</c:v>
                </c:pt>
                <c:pt idx="2">
                  <c:v>3.3838862559241711</c:v>
                </c:pt>
                <c:pt idx="3">
                  <c:v>3.4739336492890978</c:v>
                </c:pt>
                <c:pt idx="4">
                  <c:v>3.2594339622641497</c:v>
                </c:pt>
              </c:numCache>
            </c:numRef>
          </c:val>
          <c:smooth val="0"/>
          <c:extLst>
            <c:ext xmlns:c16="http://schemas.microsoft.com/office/drawing/2014/chart" uri="{C3380CC4-5D6E-409C-BE32-E72D297353CC}">
              <c16:uniqueId val="{00000001-CAF0-45A8-836F-1BC979C2362B}"/>
            </c:ext>
          </c:extLst>
        </c:ser>
        <c:dLbls>
          <c:showLegendKey val="0"/>
          <c:showVal val="0"/>
          <c:showCatName val="0"/>
          <c:showSerName val="0"/>
          <c:showPercent val="0"/>
          <c:showBubbleSize val="0"/>
        </c:dLbls>
        <c:marker val="1"/>
        <c:smooth val="0"/>
        <c:axId val="251946015"/>
        <c:axId val="251948095"/>
      </c:lineChart>
      <c:catAx>
        <c:axId val="25194601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b="1" i="0" u="none" strike="noStrike" baseline="0">
                    <a:effectLst/>
                  </a:rPr>
                  <a:t>Aspects of Social Wellness</a:t>
                </a:r>
                <a:endParaRPr lang="en-GB" sz="1800" b="1"/>
              </a:p>
            </c:rich>
          </c:tx>
          <c:layout>
            <c:manualLayout>
              <c:xMode val="edge"/>
              <c:yMode val="edge"/>
              <c:x val="0.42831963939077972"/>
              <c:y val="0.857754990547999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1948095"/>
        <c:crosses val="autoZero"/>
        <c:auto val="1"/>
        <c:lblAlgn val="ctr"/>
        <c:lblOffset val="100"/>
        <c:noMultiLvlLbl val="0"/>
      </c:catAx>
      <c:valAx>
        <c:axId val="251948095"/>
        <c:scaling>
          <c:orientation val="minMax"/>
          <c:min val="2.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a:effectLst/>
                  </a:rPr>
                  <a:t>Mean Score</a:t>
                </a:r>
              </a:p>
            </c:rich>
          </c:tx>
          <c:layout>
            <c:manualLayout>
              <c:xMode val="edge"/>
              <c:yMode val="edge"/>
              <c:x val="1.3121553525813092E-3"/>
              <c:y val="0.209542597373328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51946015"/>
        <c:crosses val="autoZero"/>
        <c:crossBetween val="between"/>
      </c:valAx>
      <c:spPr>
        <a:noFill/>
        <a:ln>
          <a:noFill/>
        </a:ln>
        <a:effectLst/>
      </c:spPr>
    </c:plotArea>
    <c:legend>
      <c:legendPos val="b"/>
      <c:layout>
        <c:manualLayout>
          <c:xMode val="edge"/>
          <c:yMode val="edge"/>
          <c:x val="0.68656059492090504"/>
          <c:y val="2.0035753970461506E-2"/>
          <c:w val="0.3037633557749268"/>
          <c:h val="5.053187037052319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i="0" baseline="0">
                <a:effectLst/>
              </a:rPr>
              <a:t>Figure 6: </a:t>
            </a:r>
            <a:r>
              <a:rPr lang="en-GB" sz="2000" b="1" i="0" u="none" strike="noStrike" baseline="0">
                <a:effectLst/>
              </a:rPr>
              <a:t>Academic Wellness </a:t>
            </a:r>
            <a:r>
              <a:rPr lang="en-GB" sz="2000" b="1" i="0" baseline="0">
                <a:effectLst/>
              </a:rPr>
              <a:t>of Respondents </a:t>
            </a:r>
          </a:p>
        </c:rich>
      </c:tx>
      <c:layout>
        <c:manualLayout>
          <c:xMode val="edge"/>
          <c:yMode val="edge"/>
          <c:x val="0.16899760359188759"/>
          <c:y val="5.2906449108682556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22173586483169E-2"/>
          <c:y val="0.11454267061340445"/>
          <c:w val="0.89557589635545076"/>
          <c:h val="0.47751736279264401"/>
        </c:manualLayout>
      </c:layout>
      <c:lineChart>
        <c:grouping val="standard"/>
        <c:varyColors val="0"/>
        <c:ser>
          <c:idx val="0"/>
          <c:order val="0"/>
          <c:tx>
            <c:strRef>
              <c:f>Sheet1!$M$95</c:f>
              <c:strCache>
                <c:ptCount val="1"/>
                <c:pt idx="0">
                  <c:v>Teachers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4241861951765225E-2"/>
                  <c:y val="-1.3622577473058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37-415A-9A2D-00D8875A9C19}"/>
                </c:ext>
              </c:extLst>
            </c:dLbl>
            <c:dLbl>
              <c:idx val="4"/>
              <c:layout>
                <c:manualLayout>
                  <c:x val="-3.6166070759012424E-2"/>
                  <c:y val="-3.7430385063625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37-415A-9A2D-00D8875A9C1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Sheet1!$L$96:$L$100</c:f>
              <c:strCache>
                <c:ptCount val="5"/>
                <c:pt idx="0">
                  <c:v>The teaching methods used at my school enhance my learning experience.</c:v>
                </c:pt>
                <c:pt idx="1">
                  <c:v>I have access to academic support services (e.g., internet, computers and library resources) when needed.</c:v>
                </c:pt>
                <c:pt idx="2">
                  <c:v>The school provides feedback that helps me improve academically.</c:v>
                </c:pt>
                <c:pt idx="3">
                  <c:v>The academic environment at school is conducive to teaching and learning.</c:v>
                </c:pt>
                <c:pt idx="4">
                  <c:v>The school encourages and supports continuous academic improvement.</c:v>
                </c:pt>
              </c:strCache>
            </c:strRef>
          </c:cat>
          <c:val>
            <c:numRef>
              <c:f>Sheet1!$M$96:$M$100</c:f>
              <c:numCache>
                <c:formatCode>###0.00</c:formatCode>
                <c:ptCount val="5"/>
                <c:pt idx="0">
                  <c:v>3.8936708860759488</c:v>
                </c:pt>
                <c:pt idx="1">
                  <c:v>2.3374999999999986</c:v>
                </c:pt>
                <c:pt idx="2">
                  <c:v>3.2367758186397979</c:v>
                </c:pt>
                <c:pt idx="3">
                  <c:v>3.1303258145363415</c:v>
                </c:pt>
                <c:pt idx="4">
                  <c:v>3.6733167082294247</c:v>
                </c:pt>
              </c:numCache>
            </c:numRef>
          </c:val>
          <c:smooth val="0"/>
          <c:extLst>
            <c:ext xmlns:c16="http://schemas.microsoft.com/office/drawing/2014/chart" uri="{C3380CC4-5D6E-409C-BE32-E72D297353CC}">
              <c16:uniqueId val="{00000002-F837-415A-9A2D-00D8875A9C19}"/>
            </c:ext>
          </c:extLst>
        </c:ser>
        <c:ser>
          <c:idx val="1"/>
          <c:order val="1"/>
          <c:tx>
            <c:strRef>
              <c:f>Sheet1!$N$95</c:f>
              <c:strCache>
                <c:ptCount val="1"/>
                <c:pt idx="0">
                  <c:v>Students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7424574160372811E-2"/>
                  <c:y val="2.84148440873891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37-415A-9A2D-00D8875A9C19}"/>
                </c:ext>
              </c:extLst>
            </c:dLbl>
            <c:dLbl>
              <c:idx val="1"/>
              <c:layout>
                <c:manualLayout>
                  <c:x val="-3.2023136948237552E-2"/>
                  <c:y val="-6.0220661551404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37-415A-9A2D-00D8875A9C19}"/>
                </c:ext>
              </c:extLst>
            </c:dLbl>
            <c:dLbl>
              <c:idx val="4"/>
              <c:layout>
                <c:manualLayout>
                  <c:x val="-4.4669472119556637E-2"/>
                  <c:y val="5.2456917716239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37-415A-9A2D-00D8875A9C1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Sheet1!$L$96:$L$100</c:f>
              <c:strCache>
                <c:ptCount val="5"/>
                <c:pt idx="0">
                  <c:v>The teaching methods used at my school enhance my learning experience.</c:v>
                </c:pt>
                <c:pt idx="1">
                  <c:v>I have access to academic support services (e.g., internet, computers and library resources) when needed.</c:v>
                </c:pt>
                <c:pt idx="2">
                  <c:v>The school provides feedback that helps me improve academically.</c:v>
                </c:pt>
                <c:pt idx="3">
                  <c:v>The academic environment at school is conducive to teaching and learning.</c:v>
                </c:pt>
                <c:pt idx="4">
                  <c:v>The school encourages and supports continuous academic improvement.</c:v>
                </c:pt>
              </c:strCache>
            </c:strRef>
          </c:cat>
          <c:val>
            <c:numRef>
              <c:f>Sheet1!$N$96:$N$100</c:f>
              <c:numCache>
                <c:formatCode>###0.00</c:formatCode>
                <c:ptCount val="5"/>
                <c:pt idx="0">
                  <c:v>3.4056603773584899</c:v>
                </c:pt>
                <c:pt idx="1">
                  <c:v>2.9526066350710893</c:v>
                </c:pt>
                <c:pt idx="2">
                  <c:v>3.3632075471698109</c:v>
                </c:pt>
                <c:pt idx="3">
                  <c:v>3.2180094786729865</c:v>
                </c:pt>
                <c:pt idx="4">
                  <c:v>3.3207547169811313</c:v>
                </c:pt>
              </c:numCache>
            </c:numRef>
          </c:val>
          <c:smooth val="0"/>
          <c:extLst>
            <c:ext xmlns:c16="http://schemas.microsoft.com/office/drawing/2014/chart" uri="{C3380CC4-5D6E-409C-BE32-E72D297353CC}">
              <c16:uniqueId val="{00000005-F837-415A-9A2D-00D8875A9C19}"/>
            </c:ext>
          </c:extLst>
        </c:ser>
        <c:dLbls>
          <c:showLegendKey val="0"/>
          <c:showVal val="0"/>
          <c:showCatName val="0"/>
          <c:showSerName val="0"/>
          <c:showPercent val="0"/>
          <c:showBubbleSize val="0"/>
        </c:dLbls>
        <c:marker val="1"/>
        <c:smooth val="0"/>
        <c:axId val="367970511"/>
        <c:axId val="367973423"/>
      </c:lineChart>
      <c:catAx>
        <c:axId val="367970511"/>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1600" b="1" i="0" u="none" strike="noStrike" baseline="0">
                    <a:effectLst/>
                  </a:rPr>
                  <a:t>Aspects of Academic Wellness</a:t>
                </a:r>
                <a:endParaRPr lang="en-GB" sz="1600" b="1"/>
              </a:p>
            </c:rich>
          </c:tx>
          <c:layout>
            <c:manualLayout>
              <c:xMode val="edge"/>
              <c:yMode val="edge"/>
              <c:x val="0.44977150149018114"/>
              <c:y val="0.9187658966695390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7973423"/>
        <c:crosses val="autoZero"/>
        <c:auto val="1"/>
        <c:lblAlgn val="ctr"/>
        <c:lblOffset val="100"/>
        <c:noMultiLvlLbl val="0"/>
      </c:catAx>
      <c:valAx>
        <c:axId val="367973423"/>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a:effectLst/>
                  </a:rPr>
                  <a:t>Mean Score</a:t>
                </a:r>
              </a:p>
            </c:rich>
          </c:tx>
          <c:layout>
            <c:manualLayout>
              <c:xMode val="edge"/>
              <c:yMode val="edge"/>
              <c:x val="5.4647092001657519E-3"/>
              <c:y val="0.213916187436301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7970511"/>
        <c:crosses val="autoZero"/>
        <c:crossBetween val="between"/>
      </c:valAx>
      <c:spPr>
        <a:noFill/>
        <a:ln>
          <a:noFill/>
        </a:ln>
        <a:effectLst/>
      </c:spPr>
    </c:plotArea>
    <c:legend>
      <c:legendPos val="b"/>
      <c:layout>
        <c:manualLayout>
          <c:xMode val="edge"/>
          <c:yMode val="edge"/>
          <c:x val="0.70043627803213948"/>
          <c:y val="7.9074728693021165E-2"/>
          <c:w val="0.29398016096202262"/>
          <c:h val="5.07141040127309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96D8C-B18D-49D9-AA57-B15612B1EE6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FE0CDBE-4FD1-476E-81C6-9A9DDFF9B751}">
      <dgm:prSet custT="1"/>
      <dgm:spPr/>
      <dgm:t>
        <a:bodyPr/>
        <a:lstStyle/>
        <a:p>
          <a:pPr>
            <a:lnSpc>
              <a:spcPct val="100000"/>
            </a:lnSpc>
          </a:pPr>
          <a:r>
            <a:rPr lang="en-US" sz="1800" dirty="0"/>
            <a:t>Promotes Mental Health Wellness</a:t>
          </a:r>
        </a:p>
      </dgm:t>
    </dgm:pt>
    <dgm:pt modelId="{62B32494-0CF2-4BBE-AA2B-CF7F10637991}" type="parTrans" cxnId="{BFD40DFC-8C3D-4D3D-8968-6B2D49F3CB58}">
      <dgm:prSet/>
      <dgm:spPr/>
      <dgm:t>
        <a:bodyPr/>
        <a:lstStyle/>
        <a:p>
          <a:endParaRPr lang="en-US"/>
        </a:p>
      </dgm:t>
    </dgm:pt>
    <dgm:pt modelId="{F219D6EA-3CEE-41EE-9139-46FC97BD3252}" type="sibTrans" cxnId="{BFD40DFC-8C3D-4D3D-8968-6B2D49F3CB58}">
      <dgm:prSet/>
      <dgm:spPr/>
      <dgm:t>
        <a:bodyPr/>
        <a:lstStyle/>
        <a:p>
          <a:endParaRPr lang="en-US"/>
        </a:p>
      </dgm:t>
    </dgm:pt>
    <dgm:pt modelId="{BD030A7D-4D75-43CD-8385-D89A32E2221A}">
      <dgm:prSet custT="1"/>
      <dgm:spPr/>
      <dgm:t>
        <a:bodyPr/>
        <a:lstStyle/>
        <a:p>
          <a:pPr>
            <a:lnSpc>
              <a:spcPct val="100000"/>
            </a:lnSpc>
          </a:pPr>
          <a:r>
            <a:rPr lang="en-US" sz="1800" dirty="0"/>
            <a:t>Improves Physical Health</a:t>
          </a:r>
        </a:p>
      </dgm:t>
    </dgm:pt>
    <dgm:pt modelId="{44B43D3C-7117-4241-B573-B06B6F9F5C23}" type="parTrans" cxnId="{7E6B4F45-0FE8-409B-AE05-10BDA06E941D}">
      <dgm:prSet/>
      <dgm:spPr/>
      <dgm:t>
        <a:bodyPr/>
        <a:lstStyle/>
        <a:p>
          <a:endParaRPr lang="en-US"/>
        </a:p>
      </dgm:t>
    </dgm:pt>
    <dgm:pt modelId="{EF0CBFB8-0441-45ED-9D3F-9A49DD0B8B49}" type="sibTrans" cxnId="{7E6B4F45-0FE8-409B-AE05-10BDA06E941D}">
      <dgm:prSet/>
      <dgm:spPr/>
      <dgm:t>
        <a:bodyPr/>
        <a:lstStyle/>
        <a:p>
          <a:endParaRPr lang="en-US"/>
        </a:p>
      </dgm:t>
    </dgm:pt>
    <dgm:pt modelId="{DDDB210B-52DB-49D0-9CF7-4D8A1009DC3D}">
      <dgm:prSet custT="1"/>
      <dgm:spPr/>
      <dgm:t>
        <a:bodyPr/>
        <a:lstStyle/>
        <a:p>
          <a:pPr>
            <a:lnSpc>
              <a:spcPct val="100000"/>
            </a:lnSpc>
          </a:pPr>
          <a:r>
            <a:rPr lang="en-US" sz="1800" dirty="0"/>
            <a:t>Increases Productivity and Focus</a:t>
          </a:r>
        </a:p>
      </dgm:t>
    </dgm:pt>
    <dgm:pt modelId="{A8FEAC3E-2EB9-41BD-9B17-8262BA179DF0}" type="parTrans" cxnId="{66FACDFE-6B01-41A3-B5FA-8C4614D6ED5F}">
      <dgm:prSet/>
      <dgm:spPr/>
      <dgm:t>
        <a:bodyPr/>
        <a:lstStyle/>
        <a:p>
          <a:endParaRPr lang="en-US"/>
        </a:p>
      </dgm:t>
    </dgm:pt>
    <dgm:pt modelId="{09B2D749-EDC7-46FC-B960-EF06D2E128E0}" type="sibTrans" cxnId="{66FACDFE-6B01-41A3-B5FA-8C4614D6ED5F}">
      <dgm:prSet/>
      <dgm:spPr/>
      <dgm:t>
        <a:bodyPr/>
        <a:lstStyle/>
        <a:p>
          <a:endParaRPr lang="en-US"/>
        </a:p>
      </dgm:t>
    </dgm:pt>
    <dgm:pt modelId="{124680DA-91A2-4CFA-8A15-C81C9DDA9E2D}">
      <dgm:prSet/>
      <dgm:spPr/>
      <dgm:t>
        <a:bodyPr/>
        <a:lstStyle/>
        <a:p>
          <a:pPr>
            <a:lnSpc>
              <a:spcPct val="100000"/>
            </a:lnSpc>
          </a:pPr>
          <a:r>
            <a:rPr lang="en-US" dirty="0"/>
            <a:t>Fosters Better Relationships</a:t>
          </a:r>
        </a:p>
      </dgm:t>
    </dgm:pt>
    <dgm:pt modelId="{BA8002A8-FC0F-42C7-BBA5-A6D8AF879424}" type="parTrans" cxnId="{6E5D4114-7C2F-41D4-A7D4-CF0417FACD13}">
      <dgm:prSet/>
      <dgm:spPr/>
      <dgm:t>
        <a:bodyPr/>
        <a:lstStyle/>
        <a:p>
          <a:endParaRPr lang="en-US"/>
        </a:p>
      </dgm:t>
    </dgm:pt>
    <dgm:pt modelId="{DE49EF44-667D-4704-B129-77CA46F424AB}" type="sibTrans" cxnId="{6E5D4114-7C2F-41D4-A7D4-CF0417FACD13}">
      <dgm:prSet/>
      <dgm:spPr/>
      <dgm:t>
        <a:bodyPr/>
        <a:lstStyle/>
        <a:p>
          <a:endParaRPr lang="en-US"/>
        </a:p>
      </dgm:t>
    </dgm:pt>
    <dgm:pt modelId="{15AB7B95-CF1A-4581-960E-272BC00C2195}">
      <dgm:prSet/>
      <dgm:spPr/>
      <dgm:t>
        <a:bodyPr/>
        <a:lstStyle/>
        <a:p>
          <a:pPr>
            <a:lnSpc>
              <a:spcPct val="100000"/>
            </a:lnSpc>
          </a:pPr>
          <a:r>
            <a:rPr lang="en-US" dirty="0"/>
            <a:t>Increases Self-Esteem</a:t>
          </a:r>
        </a:p>
      </dgm:t>
    </dgm:pt>
    <dgm:pt modelId="{8EDD1609-2167-4CC7-BA00-58F48E6EFF36}" type="parTrans" cxnId="{2E018CC4-B3D1-47BA-9223-EF9101822C26}">
      <dgm:prSet/>
      <dgm:spPr/>
      <dgm:t>
        <a:bodyPr/>
        <a:lstStyle/>
        <a:p>
          <a:endParaRPr lang="en-US"/>
        </a:p>
      </dgm:t>
    </dgm:pt>
    <dgm:pt modelId="{D0A08A62-CB20-4349-81CC-84928027FE72}" type="sibTrans" cxnId="{2E018CC4-B3D1-47BA-9223-EF9101822C26}">
      <dgm:prSet/>
      <dgm:spPr/>
      <dgm:t>
        <a:bodyPr/>
        <a:lstStyle/>
        <a:p>
          <a:endParaRPr lang="en-US"/>
        </a:p>
      </dgm:t>
    </dgm:pt>
    <dgm:pt modelId="{AFE59C77-084D-4422-A434-BF1692173D22}">
      <dgm:prSet/>
      <dgm:spPr/>
      <dgm:t>
        <a:bodyPr/>
        <a:lstStyle/>
        <a:p>
          <a:pPr>
            <a:lnSpc>
              <a:spcPct val="100000"/>
            </a:lnSpc>
          </a:pPr>
          <a:r>
            <a:rPr lang="en-US" dirty="0"/>
            <a:t>Prevents Burnout</a:t>
          </a:r>
        </a:p>
      </dgm:t>
    </dgm:pt>
    <dgm:pt modelId="{656709F0-A8C9-4E0C-8F92-F51606DDBAE2}" type="parTrans" cxnId="{27E48C25-E6DD-47FC-928F-1A31AB94AAD9}">
      <dgm:prSet/>
      <dgm:spPr/>
      <dgm:t>
        <a:bodyPr/>
        <a:lstStyle/>
        <a:p>
          <a:endParaRPr lang="en-US"/>
        </a:p>
      </dgm:t>
    </dgm:pt>
    <dgm:pt modelId="{D95E71D1-3CDA-4EB8-B0E6-FE85232CB4A5}" type="sibTrans" cxnId="{27E48C25-E6DD-47FC-928F-1A31AB94AAD9}">
      <dgm:prSet/>
      <dgm:spPr/>
      <dgm:t>
        <a:bodyPr/>
        <a:lstStyle/>
        <a:p>
          <a:endParaRPr lang="en-US"/>
        </a:p>
      </dgm:t>
    </dgm:pt>
    <dgm:pt modelId="{CC06B44B-454A-42DF-BAED-CE05F76B34D2}" type="pres">
      <dgm:prSet presAssocID="{83696D8C-B18D-49D9-AA57-B15612B1EE66}" presName="root" presStyleCnt="0">
        <dgm:presLayoutVars>
          <dgm:dir/>
          <dgm:resizeHandles val="exact"/>
        </dgm:presLayoutVars>
      </dgm:prSet>
      <dgm:spPr/>
    </dgm:pt>
    <dgm:pt modelId="{795CB0B3-1E35-4DF9-A4B5-53B856932F75}" type="pres">
      <dgm:prSet presAssocID="{0FE0CDBE-4FD1-476E-81C6-9A9DDFF9B751}" presName="compNode" presStyleCnt="0"/>
      <dgm:spPr/>
    </dgm:pt>
    <dgm:pt modelId="{7F499925-029A-4A37-9199-7F1B01C824D3}" type="pres">
      <dgm:prSet presAssocID="{0FE0CDBE-4FD1-476E-81C6-9A9DDFF9B7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19CAB9E1-61CF-47C1-90AA-5F8075BAF9B0}" type="pres">
      <dgm:prSet presAssocID="{0FE0CDBE-4FD1-476E-81C6-9A9DDFF9B751}" presName="spaceRect" presStyleCnt="0"/>
      <dgm:spPr/>
    </dgm:pt>
    <dgm:pt modelId="{8A69D970-731C-4A5C-B8CA-5077C728F113}" type="pres">
      <dgm:prSet presAssocID="{0FE0CDBE-4FD1-476E-81C6-9A9DDFF9B751}" presName="textRect" presStyleLbl="revTx" presStyleIdx="0" presStyleCnt="6">
        <dgm:presLayoutVars>
          <dgm:chMax val="1"/>
          <dgm:chPref val="1"/>
        </dgm:presLayoutVars>
      </dgm:prSet>
      <dgm:spPr/>
    </dgm:pt>
    <dgm:pt modelId="{207D8442-2F4B-43BB-96BA-2FAD63EA1292}" type="pres">
      <dgm:prSet presAssocID="{F219D6EA-3CEE-41EE-9139-46FC97BD3252}" presName="sibTrans" presStyleCnt="0"/>
      <dgm:spPr/>
    </dgm:pt>
    <dgm:pt modelId="{4ACF01AD-3B70-49D6-905F-FF5ADE3A8545}" type="pres">
      <dgm:prSet presAssocID="{BD030A7D-4D75-43CD-8385-D89A32E2221A}" presName="compNode" presStyleCnt="0"/>
      <dgm:spPr/>
    </dgm:pt>
    <dgm:pt modelId="{10608546-EE81-48E6-95EB-F91DBC8CB637}" type="pres">
      <dgm:prSet presAssocID="{BD030A7D-4D75-43CD-8385-D89A32E2221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n"/>
        </a:ext>
      </dgm:extLst>
    </dgm:pt>
    <dgm:pt modelId="{8F2969B1-2FA2-482E-ABEE-11459177B2F0}" type="pres">
      <dgm:prSet presAssocID="{BD030A7D-4D75-43CD-8385-D89A32E2221A}" presName="spaceRect" presStyleCnt="0"/>
      <dgm:spPr/>
    </dgm:pt>
    <dgm:pt modelId="{DB4D7825-D4D9-4C66-8ABA-B7770668D4D7}" type="pres">
      <dgm:prSet presAssocID="{BD030A7D-4D75-43CD-8385-D89A32E2221A}" presName="textRect" presStyleLbl="revTx" presStyleIdx="1" presStyleCnt="6">
        <dgm:presLayoutVars>
          <dgm:chMax val="1"/>
          <dgm:chPref val="1"/>
        </dgm:presLayoutVars>
      </dgm:prSet>
      <dgm:spPr/>
    </dgm:pt>
    <dgm:pt modelId="{4B72AE0D-B8E6-4951-88BB-29B01E023E89}" type="pres">
      <dgm:prSet presAssocID="{EF0CBFB8-0441-45ED-9D3F-9A49DD0B8B49}" presName="sibTrans" presStyleCnt="0"/>
      <dgm:spPr/>
    </dgm:pt>
    <dgm:pt modelId="{154A6EBF-DBAC-4DB0-9431-B95732D1A35D}" type="pres">
      <dgm:prSet presAssocID="{DDDB210B-52DB-49D0-9CF7-4D8A1009DC3D}" presName="compNode" presStyleCnt="0"/>
      <dgm:spPr/>
    </dgm:pt>
    <dgm:pt modelId="{C3F571A4-AA30-437A-BE9E-E2C42CA46E23}" type="pres">
      <dgm:prSet presAssocID="{DDDB210B-52DB-49D0-9CF7-4D8A1009DC3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293B501C-91C3-4DE7-ACC5-6AACD5D2A355}" type="pres">
      <dgm:prSet presAssocID="{DDDB210B-52DB-49D0-9CF7-4D8A1009DC3D}" presName="spaceRect" presStyleCnt="0"/>
      <dgm:spPr/>
    </dgm:pt>
    <dgm:pt modelId="{B30B13C4-5AD9-467D-8402-40992397F9C7}" type="pres">
      <dgm:prSet presAssocID="{DDDB210B-52DB-49D0-9CF7-4D8A1009DC3D}" presName="textRect" presStyleLbl="revTx" presStyleIdx="2" presStyleCnt="6">
        <dgm:presLayoutVars>
          <dgm:chMax val="1"/>
          <dgm:chPref val="1"/>
        </dgm:presLayoutVars>
      </dgm:prSet>
      <dgm:spPr/>
    </dgm:pt>
    <dgm:pt modelId="{8E3C6FD1-4FA6-4F08-9B99-E83FFE479F21}" type="pres">
      <dgm:prSet presAssocID="{09B2D749-EDC7-46FC-B960-EF06D2E128E0}" presName="sibTrans" presStyleCnt="0"/>
      <dgm:spPr/>
    </dgm:pt>
    <dgm:pt modelId="{B5BB53D2-D2D2-4CAD-8839-0DCE42DBB238}" type="pres">
      <dgm:prSet presAssocID="{124680DA-91A2-4CFA-8A15-C81C9DDA9E2D}" presName="compNode" presStyleCnt="0"/>
      <dgm:spPr/>
    </dgm:pt>
    <dgm:pt modelId="{65F7F896-82CC-4BD9-9BDD-8574AE99FE11}" type="pres">
      <dgm:prSet presAssocID="{124680DA-91A2-4CFA-8A15-C81C9DDA9E2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ED52F1BC-A691-4223-92D0-B45658D58873}" type="pres">
      <dgm:prSet presAssocID="{124680DA-91A2-4CFA-8A15-C81C9DDA9E2D}" presName="spaceRect" presStyleCnt="0"/>
      <dgm:spPr/>
    </dgm:pt>
    <dgm:pt modelId="{52B0BC71-6AEF-41C6-ADD7-352FF8EFC5D0}" type="pres">
      <dgm:prSet presAssocID="{124680DA-91A2-4CFA-8A15-C81C9DDA9E2D}" presName="textRect" presStyleLbl="revTx" presStyleIdx="3" presStyleCnt="6">
        <dgm:presLayoutVars>
          <dgm:chMax val="1"/>
          <dgm:chPref val="1"/>
        </dgm:presLayoutVars>
      </dgm:prSet>
      <dgm:spPr/>
    </dgm:pt>
    <dgm:pt modelId="{611567FC-6313-43EF-9FCF-AEE7C4000D72}" type="pres">
      <dgm:prSet presAssocID="{DE49EF44-667D-4704-B129-77CA46F424AB}" presName="sibTrans" presStyleCnt="0"/>
      <dgm:spPr/>
    </dgm:pt>
    <dgm:pt modelId="{A8033D93-FDC4-439F-9272-107962AF2937}" type="pres">
      <dgm:prSet presAssocID="{15AB7B95-CF1A-4581-960E-272BC00C2195}" presName="compNode" presStyleCnt="0"/>
      <dgm:spPr/>
    </dgm:pt>
    <dgm:pt modelId="{C8442432-FA55-4367-B99F-83D391C8D72E}" type="pres">
      <dgm:prSet presAssocID="{15AB7B95-CF1A-4581-960E-272BC00C219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ignal"/>
        </a:ext>
      </dgm:extLst>
    </dgm:pt>
    <dgm:pt modelId="{381E1E6B-9488-46D5-9D82-9AA9F6C3AAD1}" type="pres">
      <dgm:prSet presAssocID="{15AB7B95-CF1A-4581-960E-272BC00C2195}" presName="spaceRect" presStyleCnt="0"/>
      <dgm:spPr/>
    </dgm:pt>
    <dgm:pt modelId="{022FFDF4-EE7A-4453-BD02-8DE529462BA6}" type="pres">
      <dgm:prSet presAssocID="{15AB7B95-CF1A-4581-960E-272BC00C2195}" presName="textRect" presStyleLbl="revTx" presStyleIdx="4" presStyleCnt="6">
        <dgm:presLayoutVars>
          <dgm:chMax val="1"/>
          <dgm:chPref val="1"/>
        </dgm:presLayoutVars>
      </dgm:prSet>
      <dgm:spPr/>
    </dgm:pt>
    <dgm:pt modelId="{EAFA736B-9D09-4E61-AAFF-8BF61B72C451}" type="pres">
      <dgm:prSet presAssocID="{D0A08A62-CB20-4349-81CC-84928027FE72}" presName="sibTrans" presStyleCnt="0"/>
      <dgm:spPr/>
    </dgm:pt>
    <dgm:pt modelId="{2C4CD50A-CE96-433B-912E-2CD58970D853}" type="pres">
      <dgm:prSet presAssocID="{AFE59C77-084D-4422-A434-BF1692173D22}" presName="compNode" presStyleCnt="0"/>
      <dgm:spPr/>
    </dgm:pt>
    <dgm:pt modelId="{E810CD12-8011-4537-91B9-68B8058F53B0}" type="pres">
      <dgm:prSet presAssocID="{AFE59C77-084D-4422-A434-BF1692173D2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dical"/>
        </a:ext>
      </dgm:extLst>
    </dgm:pt>
    <dgm:pt modelId="{9BF31F1E-D2D0-481D-B3BB-F816CE3D801B}" type="pres">
      <dgm:prSet presAssocID="{AFE59C77-084D-4422-A434-BF1692173D22}" presName="spaceRect" presStyleCnt="0"/>
      <dgm:spPr/>
    </dgm:pt>
    <dgm:pt modelId="{2E4A890B-17B4-4C31-B4A4-1C4FC4075A6B}" type="pres">
      <dgm:prSet presAssocID="{AFE59C77-084D-4422-A434-BF1692173D22}" presName="textRect" presStyleLbl="revTx" presStyleIdx="5" presStyleCnt="6">
        <dgm:presLayoutVars>
          <dgm:chMax val="1"/>
          <dgm:chPref val="1"/>
        </dgm:presLayoutVars>
      </dgm:prSet>
      <dgm:spPr/>
    </dgm:pt>
  </dgm:ptLst>
  <dgm:cxnLst>
    <dgm:cxn modelId="{7D498011-4C9A-40C8-904A-33DD25F474F6}" type="presOf" srcId="{0FE0CDBE-4FD1-476E-81C6-9A9DDFF9B751}" destId="{8A69D970-731C-4A5C-B8CA-5077C728F113}" srcOrd="0" destOrd="0" presId="urn:microsoft.com/office/officeart/2018/2/layout/IconLabelList"/>
    <dgm:cxn modelId="{6E5D4114-7C2F-41D4-A7D4-CF0417FACD13}" srcId="{83696D8C-B18D-49D9-AA57-B15612B1EE66}" destId="{124680DA-91A2-4CFA-8A15-C81C9DDA9E2D}" srcOrd="3" destOrd="0" parTransId="{BA8002A8-FC0F-42C7-BBA5-A6D8AF879424}" sibTransId="{DE49EF44-667D-4704-B129-77CA46F424AB}"/>
    <dgm:cxn modelId="{27E48C25-E6DD-47FC-928F-1A31AB94AAD9}" srcId="{83696D8C-B18D-49D9-AA57-B15612B1EE66}" destId="{AFE59C77-084D-4422-A434-BF1692173D22}" srcOrd="5" destOrd="0" parTransId="{656709F0-A8C9-4E0C-8F92-F51606DDBAE2}" sibTransId="{D95E71D1-3CDA-4EB8-B0E6-FE85232CB4A5}"/>
    <dgm:cxn modelId="{7293372F-F82A-42FF-8090-B43741455144}" type="presOf" srcId="{83696D8C-B18D-49D9-AA57-B15612B1EE66}" destId="{CC06B44B-454A-42DF-BAED-CE05F76B34D2}" srcOrd="0" destOrd="0" presId="urn:microsoft.com/office/officeart/2018/2/layout/IconLabelList"/>
    <dgm:cxn modelId="{7E6B4F45-0FE8-409B-AE05-10BDA06E941D}" srcId="{83696D8C-B18D-49D9-AA57-B15612B1EE66}" destId="{BD030A7D-4D75-43CD-8385-D89A32E2221A}" srcOrd="1" destOrd="0" parTransId="{44B43D3C-7117-4241-B573-B06B6F9F5C23}" sibTransId="{EF0CBFB8-0441-45ED-9D3F-9A49DD0B8B49}"/>
    <dgm:cxn modelId="{D6FBB452-C21B-4202-8189-98B53C5A18DA}" type="presOf" srcId="{DDDB210B-52DB-49D0-9CF7-4D8A1009DC3D}" destId="{B30B13C4-5AD9-467D-8402-40992397F9C7}" srcOrd="0" destOrd="0" presId="urn:microsoft.com/office/officeart/2018/2/layout/IconLabelList"/>
    <dgm:cxn modelId="{9D2BE190-78D5-4186-A04D-C8B4FC03F3AC}" type="presOf" srcId="{124680DA-91A2-4CFA-8A15-C81C9DDA9E2D}" destId="{52B0BC71-6AEF-41C6-ADD7-352FF8EFC5D0}" srcOrd="0" destOrd="0" presId="urn:microsoft.com/office/officeart/2018/2/layout/IconLabelList"/>
    <dgm:cxn modelId="{187C43BF-1FE9-4864-AFC2-89B11B65006B}" type="presOf" srcId="{AFE59C77-084D-4422-A434-BF1692173D22}" destId="{2E4A890B-17B4-4C31-B4A4-1C4FC4075A6B}" srcOrd="0" destOrd="0" presId="urn:microsoft.com/office/officeart/2018/2/layout/IconLabelList"/>
    <dgm:cxn modelId="{2E018CC4-B3D1-47BA-9223-EF9101822C26}" srcId="{83696D8C-B18D-49D9-AA57-B15612B1EE66}" destId="{15AB7B95-CF1A-4581-960E-272BC00C2195}" srcOrd="4" destOrd="0" parTransId="{8EDD1609-2167-4CC7-BA00-58F48E6EFF36}" sibTransId="{D0A08A62-CB20-4349-81CC-84928027FE72}"/>
    <dgm:cxn modelId="{3F8B6FD1-6660-459B-9373-4137C72B7AD6}" type="presOf" srcId="{BD030A7D-4D75-43CD-8385-D89A32E2221A}" destId="{DB4D7825-D4D9-4C66-8ABA-B7770668D4D7}" srcOrd="0" destOrd="0" presId="urn:microsoft.com/office/officeart/2018/2/layout/IconLabelList"/>
    <dgm:cxn modelId="{BFD40DFC-8C3D-4D3D-8968-6B2D49F3CB58}" srcId="{83696D8C-B18D-49D9-AA57-B15612B1EE66}" destId="{0FE0CDBE-4FD1-476E-81C6-9A9DDFF9B751}" srcOrd="0" destOrd="0" parTransId="{62B32494-0CF2-4BBE-AA2B-CF7F10637991}" sibTransId="{F219D6EA-3CEE-41EE-9139-46FC97BD3252}"/>
    <dgm:cxn modelId="{835A5BFC-4C87-47F9-98D9-1463D2D23E40}" type="presOf" srcId="{15AB7B95-CF1A-4581-960E-272BC00C2195}" destId="{022FFDF4-EE7A-4453-BD02-8DE529462BA6}" srcOrd="0" destOrd="0" presId="urn:microsoft.com/office/officeart/2018/2/layout/IconLabelList"/>
    <dgm:cxn modelId="{66FACDFE-6B01-41A3-B5FA-8C4614D6ED5F}" srcId="{83696D8C-B18D-49D9-AA57-B15612B1EE66}" destId="{DDDB210B-52DB-49D0-9CF7-4D8A1009DC3D}" srcOrd="2" destOrd="0" parTransId="{A8FEAC3E-2EB9-41BD-9B17-8262BA179DF0}" sibTransId="{09B2D749-EDC7-46FC-B960-EF06D2E128E0}"/>
    <dgm:cxn modelId="{CB078B2B-12FD-407D-BB3F-8F1480F3AC13}" type="presParOf" srcId="{CC06B44B-454A-42DF-BAED-CE05F76B34D2}" destId="{795CB0B3-1E35-4DF9-A4B5-53B856932F75}" srcOrd="0" destOrd="0" presId="urn:microsoft.com/office/officeart/2018/2/layout/IconLabelList"/>
    <dgm:cxn modelId="{2917812D-9A9B-4567-A1EE-69DD1C236D9A}" type="presParOf" srcId="{795CB0B3-1E35-4DF9-A4B5-53B856932F75}" destId="{7F499925-029A-4A37-9199-7F1B01C824D3}" srcOrd="0" destOrd="0" presId="urn:microsoft.com/office/officeart/2018/2/layout/IconLabelList"/>
    <dgm:cxn modelId="{057068D6-D2F9-4305-9484-1B92871EE020}" type="presParOf" srcId="{795CB0B3-1E35-4DF9-A4B5-53B856932F75}" destId="{19CAB9E1-61CF-47C1-90AA-5F8075BAF9B0}" srcOrd="1" destOrd="0" presId="urn:microsoft.com/office/officeart/2018/2/layout/IconLabelList"/>
    <dgm:cxn modelId="{240D7EFB-25EB-46A6-A23F-7F3844E86E9B}" type="presParOf" srcId="{795CB0B3-1E35-4DF9-A4B5-53B856932F75}" destId="{8A69D970-731C-4A5C-B8CA-5077C728F113}" srcOrd="2" destOrd="0" presId="urn:microsoft.com/office/officeart/2018/2/layout/IconLabelList"/>
    <dgm:cxn modelId="{FF0E648B-8FC4-4973-93A9-0B15DF6CEE16}" type="presParOf" srcId="{CC06B44B-454A-42DF-BAED-CE05F76B34D2}" destId="{207D8442-2F4B-43BB-96BA-2FAD63EA1292}" srcOrd="1" destOrd="0" presId="urn:microsoft.com/office/officeart/2018/2/layout/IconLabelList"/>
    <dgm:cxn modelId="{982360A9-EC1B-4E21-9B3F-68195E5B70B1}" type="presParOf" srcId="{CC06B44B-454A-42DF-BAED-CE05F76B34D2}" destId="{4ACF01AD-3B70-49D6-905F-FF5ADE3A8545}" srcOrd="2" destOrd="0" presId="urn:microsoft.com/office/officeart/2018/2/layout/IconLabelList"/>
    <dgm:cxn modelId="{CBCA9284-0913-4850-838B-538B8338F880}" type="presParOf" srcId="{4ACF01AD-3B70-49D6-905F-FF5ADE3A8545}" destId="{10608546-EE81-48E6-95EB-F91DBC8CB637}" srcOrd="0" destOrd="0" presId="urn:microsoft.com/office/officeart/2018/2/layout/IconLabelList"/>
    <dgm:cxn modelId="{EA7D1DC6-66C3-44C0-99AF-55E73E259AEE}" type="presParOf" srcId="{4ACF01AD-3B70-49D6-905F-FF5ADE3A8545}" destId="{8F2969B1-2FA2-482E-ABEE-11459177B2F0}" srcOrd="1" destOrd="0" presId="urn:microsoft.com/office/officeart/2018/2/layout/IconLabelList"/>
    <dgm:cxn modelId="{D28ADDDB-3EC4-4C3A-BEC4-691254F6072E}" type="presParOf" srcId="{4ACF01AD-3B70-49D6-905F-FF5ADE3A8545}" destId="{DB4D7825-D4D9-4C66-8ABA-B7770668D4D7}" srcOrd="2" destOrd="0" presId="urn:microsoft.com/office/officeart/2018/2/layout/IconLabelList"/>
    <dgm:cxn modelId="{C4C6BFCF-7D7B-423F-9A5A-17ACF927BD73}" type="presParOf" srcId="{CC06B44B-454A-42DF-BAED-CE05F76B34D2}" destId="{4B72AE0D-B8E6-4951-88BB-29B01E023E89}" srcOrd="3" destOrd="0" presId="urn:microsoft.com/office/officeart/2018/2/layout/IconLabelList"/>
    <dgm:cxn modelId="{6E866613-7EB7-4630-8ACE-E6EFB9A76630}" type="presParOf" srcId="{CC06B44B-454A-42DF-BAED-CE05F76B34D2}" destId="{154A6EBF-DBAC-4DB0-9431-B95732D1A35D}" srcOrd="4" destOrd="0" presId="urn:microsoft.com/office/officeart/2018/2/layout/IconLabelList"/>
    <dgm:cxn modelId="{7C425875-65D2-434C-A688-EB5D5A7D6393}" type="presParOf" srcId="{154A6EBF-DBAC-4DB0-9431-B95732D1A35D}" destId="{C3F571A4-AA30-437A-BE9E-E2C42CA46E23}" srcOrd="0" destOrd="0" presId="urn:microsoft.com/office/officeart/2018/2/layout/IconLabelList"/>
    <dgm:cxn modelId="{97B5F7E4-B5AB-4B3F-8FC5-30E2AA9EE606}" type="presParOf" srcId="{154A6EBF-DBAC-4DB0-9431-B95732D1A35D}" destId="{293B501C-91C3-4DE7-ACC5-6AACD5D2A355}" srcOrd="1" destOrd="0" presId="urn:microsoft.com/office/officeart/2018/2/layout/IconLabelList"/>
    <dgm:cxn modelId="{612814F4-C8A9-4E8C-B369-B713895F78EC}" type="presParOf" srcId="{154A6EBF-DBAC-4DB0-9431-B95732D1A35D}" destId="{B30B13C4-5AD9-467D-8402-40992397F9C7}" srcOrd="2" destOrd="0" presId="urn:microsoft.com/office/officeart/2018/2/layout/IconLabelList"/>
    <dgm:cxn modelId="{8989E1FF-4346-485D-B912-DF0C0BA36503}" type="presParOf" srcId="{CC06B44B-454A-42DF-BAED-CE05F76B34D2}" destId="{8E3C6FD1-4FA6-4F08-9B99-E83FFE479F21}" srcOrd="5" destOrd="0" presId="urn:microsoft.com/office/officeart/2018/2/layout/IconLabelList"/>
    <dgm:cxn modelId="{DEED6F5D-E25C-441D-A777-A3032BAE4316}" type="presParOf" srcId="{CC06B44B-454A-42DF-BAED-CE05F76B34D2}" destId="{B5BB53D2-D2D2-4CAD-8839-0DCE42DBB238}" srcOrd="6" destOrd="0" presId="urn:microsoft.com/office/officeart/2018/2/layout/IconLabelList"/>
    <dgm:cxn modelId="{A83393F2-32D9-4B62-A74A-00908E839769}" type="presParOf" srcId="{B5BB53D2-D2D2-4CAD-8839-0DCE42DBB238}" destId="{65F7F896-82CC-4BD9-9BDD-8574AE99FE11}" srcOrd="0" destOrd="0" presId="urn:microsoft.com/office/officeart/2018/2/layout/IconLabelList"/>
    <dgm:cxn modelId="{C355FDCA-2F57-42E3-9CC1-6B9EC8DB1B31}" type="presParOf" srcId="{B5BB53D2-D2D2-4CAD-8839-0DCE42DBB238}" destId="{ED52F1BC-A691-4223-92D0-B45658D58873}" srcOrd="1" destOrd="0" presId="urn:microsoft.com/office/officeart/2018/2/layout/IconLabelList"/>
    <dgm:cxn modelId="{66DE3CE6-D1C7-4B9D-9EB9-B1E327EF3181}" type="presParOf" srcId="{B5BB53D2-D2D2-4CAD-8839-0DCE42DBB238}" destId="{52B0BC71-6AEF-41C6-ADD7-352FF8EFC5D0}" srcOrd="2" destOrd="0" presId="urn:microsoft.com/office/officeart/2018/2/layout/IconLabelList"/>
    <dgm:cxn modelId="{363D0256-E4EB-49FC-99DC-947323E76E5C}" type="presParOf" srcId="{CC06B44B-454A-42DF-BAED-CE05F76B34D2}" destId="{611567FC-6313-43EF-9FCF-AEE7C4000D72}" srcOrd="7" destOrd="0" presId="urn:microsoft.com/office/officeart/2018/2/layout/IconLabelList"/>
    <dgm:cxn modelId="{DB11D062-EE4B-48E4-A53E-DB6F9D5352C0}" type="presParOf" srcId="{CC06B44B-454A-42DF-BAED-CE05F76B34D2}" destId="{A8033D93-FDC4-439F-9272-107962AF2937}" srcOrd="8" destOrd="0" presId="urn:microsoft.com/office/officeart/2018/2/layout/IconLabelList"/>
    <dgm:cxn modelId="{D6EBEB96-A4C4-4F93-994B-DCD1D0995490}" type="presParOf" srcId="{A8033D93-FDC4-439F-9272-107962AF2937}" destId="{C8442432-FA55-4367-B99F-83D391C8D72E}" srcOrd="0" destOrd="0" presId="urn:microsoft.com/office/officeart/2018/2/layout/IconLabelList"/>
    <dgm:cxn modelId="{67AFA4B9-ABDF-4286-B626-A0F990BE733A}" type="presParOf" srcId="{A8033D93-FDC4-439F-9272-107962AF2937}" destId="{381E1E6B-9488-46D5-9D82-9AA9F6C3AAD1}" srcOrd="1" destOrd="0" presId="urn:microsoft.com/office/officeart/2018/2/layout/IconLabelList"/>
    <dgm:cxn modelId="{B4D11629-79C1-4363-A064-818F3474F4B3}" type="presParOf" srcId="{A8033D93-FDC4-439F-9272-107962AF2937}" destId="{022FFDF4-EE7A-4453-BD02-8DE529462BA6}" srcOrd="2" destOrd="0" presId="urn:microsoft.com/office/officeart/2018/2/layout/IconLabelList"/>
    <dgm:cxn modelId="{ECA3A226-FAFE-4BE4-B38D-FE1AFF570AD7}" type="presParOf" srcId="{CC06B44B-454A-42DF-BAED-CE05F76B34D2}" destId="{EAFA736B-9D09-4E61-AAFF-8BF61B72C451}" srcOrd="9" destOrd="0" presId="urn:microsoft.com/office/officeart/2018/2/layout/IconLabelList"/>
    <dgm:cxn modelId="{F6FEA8CF-0675-4EE1-BCFA-8BB539B44379}" type="presParOf" srcId="{CC06B44B-454A-42DF-BAED-CE05F76B34D2}" destId="{2C4CD50A-CE96-433B-912E-2CD58970D853}" srcOrd="10" destOrd="0" presId="urn:microsoft.com/office/officeart/2018/2/layout/IconLabelList"/>
    <dgm:cxn modelId="{49E51C76-8921-4EF6-BD14-CF140078AE0A}" type="presParOf" srcId="{2C4CD50A-CE96-433B-912E-2CD58970D853}" destId="{E810CD12-8011-4537-91B9-68B8058F53B0}" srcOrd="0" destOrd="0" presId="urn:microsoft.com/office/officeart/2018/2/layout/IconLabelList"/>
    <dgm:cxn modelId="{F0C489F1-48F2-429F-9E77-91F0B690D7FC}" type="presParOf" srcId="{2C4CD50A-CE96-433B-912E-2CD58970D853}" destId="{9BF31F1E-D2D0-481D-B3BB-F816CE3D801B}" srcOrd="1" destOrd="0" presId="urn:microsoft.com/office/officeart/2018/2/layout/IconLabelList"/>
    <dgm:cxn modelId="{10E6232B-A621-42CB-BB45-0DF9EC0689B2}" type="presParOf" srcId="{2C4CD50A-CE96-433B-912E-2CD58970D853}" destId="{2E4A890B-17B4-4C31-B4A4-1C4FC4075A6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99925-029A-4A37-9199-7F1B01C824D3}">
      <dsp:nvSpPr>
        <dsp:cNvPr id="0" name=""/>
        <dsp:cNvSpPr/>
      </dsp:nvSpPr>
      <dsp:spPr>
        <a:xfrm>
          <a:off x="727161" y="216305"/>
          <a:ext cx="649423" cy="64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9D970-731C-4A5C-B8CA-5077C728F113}">
      <dsp:nvSpPr>
        <dsp:cNvPr id="0" name=""/>
        <dsp:cNvSpPr/>
      </dsp:nvSpPr>
      <dsp:spPr>
        <a:xfrm>
          <a:off x="330291" y="1101860"/>
          <a:ext cx="1443164" cy="6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Promotes Mental Health Wellness</a:t>
          </a:r>
        </a:p>
      </dsp:txBody>
      <dsp:txXfrm>
        <a:off x="330291" y="1101860"/>
        <a:ext cx="1443164" cy="685502"/>
      </dsp:txXfrm>
    </dsp:sp>
    <dsp:sp modelId="{10608546-EE81-48E6-95EB-F91DBC8CB637}">
      <dsp:nvSpPr>
        <dsp:cNvPr id="0" name=""/>
        <dsp:cNvSpPr/>
      </dsp:nvSpPr>
      <dsp:spPr>
        <a:xfrm>
          <a:off x="2422879" y="216305"/>
          <a:ext cx="649423" cy="64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D7825-D4D9-4C66-8ABA-B7770668D4D7}">
      <dsp:nvSpPr>
        <dsp:cNvPr id="0" name=""/>
        <dsp:cNvSpPr/>
      </dsp:nvSpPr>
      <dsp:spPr>
        <a:xfrm>
          <a:off x="2026008" y="1101860"/>
          <a:ext cx="1443164" cy="6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Improves Physical Health</a:t>
          </a:r>
        </a:p>
      </dsp:txBody>
      <dsp:txXfrm>
        <a:off x="2026008" y="1101860"/>
        <a:ext cx="1443164" cy="685502"/>
      </dsp:txXfrm>
    </dsp:sp>
    <dsp:sp modelId="{C3F571A4-AA30-437A-BE9E-E2C42CA46E23}">
      <dsp:nvSpPr>
        <dsp:cNvPr id="0" name=""/>
        <dsp:cNvSpPr/>
      </dsp:nvSpPr>
      <dsp:spPr>
        <a:xfrm>
          <a:off x="4118596" y="216305"/>
          <a:ext cx="649423" cy="64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B13C4-5AD9-467D-8402-40992397F9C7}">
      <dsp:nvSpPr>
        <dsp:cNvPr id="0" name=""/>
        <dsp:cNvSpPr/>
      </dsp:nvSpPr>
      <dsp:spPr>
        <a:xfrm>
          <a:off x="3721726" y="1101860"/>
          <a:ext cx="1443164" cy="6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Increases Productivity and Focus</a:t>
          </a:r>
        </a:p>
      </dsp:txBody>
      <dsp:txXfrm>
        <a:off x="3721726" y="1101860"/>
        <a:ext cx="1443164" cy="685502"/>
      </dsp:txXfrm>
    </dsp:sp>
    <dsp:sp modelId="{65F7F896-82CC-4BD9-9BDD-8574AE99FE11}">
      <dsp:nvSpPr>
        <dsp:cNvPr id="0" name=""/>
        <dsp:cNvSpPr/>
      </dsp:nvSpPr>
      <dsp:spPr>
        <a:xfrm>
          <a:off x="727161" y="2148154"/>
          <a:ext cx="649423" cy="649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0BC71-6AEF-41C6-ADD7-352FF8EFC5D0}">
      <dsp:nvSpPr>
        <dsp:cNvPr id="0" name=""/>
        <dsp:cNvSpPr/>
      </dsp:nvSpPr>
      <dsp:spPr>
        <a:xfrm>
          <a:off x="330291" y="3033708"/>
          <a:ext cx="1443164" cy="6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Fosters Better Relationships</a:t>
          </a:r>
        </a:p>
      </dsp:txBody>
      <dsp:txXfrm>
        <a:off x="330291" y="3033708"/>
        <a:ext cx="1443164" cy="685502"/>
      </dsp:txXfrm>
    </dsp:sp>
    <dsp:sp modelId="{C8442432-FA55-4367-B99F-83D391C8D72E}">
      <dsp:nvSpPr>
        <dsp:cNvPr id="0" name=""/>
        <dsp:cNvSpPr/>
      </dsp:nvSpPr>
      <dsp:spPr>
        <a:xfrm>
          <a:off x="2422879" y="2148154"/>
          <a:ext cx="649423" cy="649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FFDF4-EE7A-4453-BD02-8DE529462BA6}">
      <dsp:nvSpPr>
        <dsp:cNvPr id="0" name=""/>
        <dsp:cNvSpPr/>
      </dsp:nvSpPr>
      <dsp:spPr>
        <a:xfrm>
          <a:off x="2026008" y="3033708"/>
          <a:ext cx="1443164" cy="6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Increases Self-Esteem</a:t>
          </a:r>
        </a:p>
      </dsp:txBody>
      <dsp:txXfrm>
        <a:off x="2026008" y="3033708"/>
        <a:ext cx="1443164" cy="685502"/>
      </dsp:txXfrm>
    </dsp:sp>
    <dsp:sp modelId="{E810CD12-8011-4537-91B9-68B8058F53B0}">
      <dsp:nvSpPr>
        <dsp:cNvPr id="0" name=""/>
        <dsp:cNvSpPr/>
      </dsp:nvSpPr>
      <dsp:spPr>
        <a:xfrm>
          <a:off x="4118596" y="2148154"/>
          <a:ext cx="649423" cy="6494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A890B-17B4-4C31-B4A4-1C4FC4075A6B}">
      <dsp:nvSpPr>
        <dsp:cNvPr id="0" name=""/>
        <dsp:cNvSpPr/>
      </dsp:nvSpPr>
      <dsp:spPr>
        <a:xfrm>
          <a:off x="3721726" y="3033708"/>
          <a:ext cx="1443164" cy="6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Prevents Burnout</a:t>
          </a:r>
        </a:p>
      </dsp:txBody>
      <dsp:txXfrm>
        <a:off x="3721726" y="3033708"/>
        <a:ext cx="1443164" cy="68550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AAA94-AA13-4D4D-A729-8FC27DAF3C88}" type="datetimeFigureOut">
              <a:rPr lang="en-US" smtClean="0"/>
              <a:t>7/7/24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834D7-61DD-5744-BBDC-58268D2EE11C}" type="slidenum">
              <a:rPr lang="en-US" smtClean="0"/>
              <a:t>‹#›</a:t>
            </a:fld>
            <a:endParaRPr lang="en-US"/>
          </a:p>
        </p:txBody>
      </p:sp>
    </p:spTree>
    <p:extLst>
      <p:ext uri="{BB962C8B-B14F-4D97-AF65-F5344CB8AC3E}">
        <p14:creationId xmlns:p14="http://schemas.microsoft.com/office/powerpoint/2010/main" val="124644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F1D6B-E6BD-443D-B83C-064A8A1077AD}" type="slidenum">
              <a:rPr lang="en-CA" smtClean="0"/>
              <a:t>3</a:t>
            </a:fld>
            <a:endParaRPr lang="en-CA"/>
          </a:p>
        </p:txBody>
      </p:sp>
    </p:spTree>
    <p:extLst>
      <p:ext uri="{BB962C8B-B14F-4D97-AF65-F5344CB8AC3E}">
        <p14:creationId xmlns:p14="http://schemas.microsoft.com/office/powerpoint/2010/main" val="3233375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Teachers, with a mean score of 3.89, agree that the teaching methods used at their school enhance their learning experience, while students, with a mean score of 3.41, remain neutral. This discrepancy suggests that students may need more engaging and effective teaching strategies to feel similarly supported.</a:t>
            </a:r>
          </a:p>
          <a:p>
            <a:pPr marL="171450" indent="-171450">
              <a:buFont typeface="Arial" panose="020B0604020202020204" pitchFamily="34" charset="0"/>
              <a:buChar char="•"/>
            </a:pPr>
            <a:r>
              <a:rPr lang="en-GB" dirty="0"/>
              <a:t>Regarding access to academic support services, teachers, with a mean score of 2.34, disagree that they have adequate access to necessary resources such as internet, computers, and library resources, whereas students, with a mean score of 2.95, are neutral. This indicates a significant gap in the availability and adequacy of academic support services, particularly from the perspective of teachers.</a:t>
            </a:r>
          </a:p>
          <a:p>
            <a:pPr marL="171450" indent="-171450">
              <a:buFont typeface="Arial" panose="020B0604020202020204" pitchFamily="34" charset="0"/>
              <a:buChar char="•"/>
            </a:pPr>
            <a:r>
              <a:rPr lang="en-GB" dirty="0"/>
              <a:t>Both teachers and students are neutral about the effectiveness of feedback provided to help them improve academically, with mean scores of 3.24 and 3.36, respectively. This neutrality suggests that feedback mechanisms may need enhancement to be more impactful for both groups.</a:t>
            </a:r>
          </a:p>
          <a:p>
            <a:pPr marL="171450" indent="-171450">
              <a:buFont typeface="Arial" panose="020B0604020202020204" pitchFamily="34" charset="0"/>
              <a:buChar char="•"/>
            </a:pPr>
            <a:r>
              <a:rPr lang="en-GB" dirty="0"/>
              <a:t>In terms of the academic environment being conducive to teaching and learning, teachers and students both perceive it as neutral, with mean scores of 3.13 and 3.22, respectively. This indicates room for improvement in creating a more supportive and effective academic environment.</a:t>
            </a:r>
          </a:p>
          <a:p>
            <a:pPr marL="171450" indent="-171450">
              <a:buFont typeface="Arial" panose="020B0604020202020204" pitchFamily="34" charset="0"/>
              <a:buChar char="•"/>
            </a:pPr>
            <a:r>
              <a:rPr lang="en-GB" dirty="0"/>
              <a:t>Lastly, teachers, with a mean score of 3.67, agree that the school encourages and supports continuous academic improvement, while students, with a mean score of 3.32, are neutral. This suggests that students may not feel as supported or encouraged in their academic pursuits as teachers perceive, highlighting a potential disconnect that needs addressing.</a:t>
            </a:r>
          </a:p>
        </p:txBody>
      </p:sp>
      <p:sp>
        <p:nvSpPr>
          <p:cNvPr id="4" name="Slide Number Placeholder 3"/>
          <p:cNvSpPr>
            <a:spLocks noGrp="1"/>
          </p:cNvSpPr>
          <p:nvPr>
            <p:ph type="sldNum" sz="quarter" idx="5"/>
          </p:nvPr>
        </p:nvSpPr>
        <p:spPr/>
        <p:txBody>
          <a:bodyPr/>
          <a:lstStyle/>
          <a:p>
            <a:fld id="{A8299563-3645-45B5-A350-EACB5D84FDA1}" type="slidenum">
              <a:rPr lang="en-GB" smtClean="0"/>
              <a:t>14</a:t>
            </a:fld>
            <a:endParaRPr lang="en-GB"/>
          </a:p>
        </p:txBody>
      </p:sp>
    </p:spTree>
    <p:extLst>
      <p:ext uri="{BB962C8B-B14F-4D97-AF65-F5344CB8AC3E}">
        <p14:creationId xmlns:p14="http://schemas.microsoft.com/office/powerpoint/2010/main" val="217649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findings indicate that resource availability and cultural and community influence are the most significant factors contributing to or hindering wellness practices among students and educators in the North East Region of Ghana. </a:t>
            </a:r>
          </a:p>
          <a:p>
            <a:r>
              <a:rPr lang="en-GB" dirty="0"/>
              <a:t>Both teachers and students rank resource availability as the top factor, followed by cultural and community influence. </a:t>
            </a:r>
          </a:p>
          <a:p>
            <a:r>
              <a:rPr lang="en-GB" dirty="0"/>
              <a:t>Training and professional development, staff and administrative support, student and educator engagement, and policy and curriculum integration are also important, though they are ranked differently by teachers and students.</a:t>
            </a:r>
          </a:p>
        </p:txBody>
      </p:sp>
      <p:sp>
        <p:nvSpPr>
          <p:cNvPr id="4" name="Slide Number Placeholder 3"/>
          <p:cNvSpPr>
            <a:spLocks noGrp="1"/>
          </p:cNvSpPr>
          <p:nvPr>
            <p:ph type="sldNum" sz="quarter" idx="5"/>
          </p:nvPr>
        </p:nvSpPr>
        <p:spPr/>
        <p:txBody>
          <a:bodyPr/>
          <a:lstStyle/>
          <a:p>
            <a:fld id="{A8299563-3645-45B5-A350-EACB5D84FDA1}" type="slidenum">
              <a:rPr lang="en-GB" smtClean="0"/>
              <a:t>15</a:t>
            </a:fld>
            <a:endParaRPr lang="en-GB"/>
          </a:p>
        </p:txBody>
      </p:sp>
    </p:spTree>
    <p:extLst>
      <p:ext uri="{BB962C8B-B14F-4D97-AF65-F5344CB8AC3E}">
        <p14:creationId xmlns:p14="http://schemas.microsoft.com/office/powerpoint/2010/main" val="168072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16</a:t>
            </a:fld>
            <a:endParaRPr lang="en-GB"/>
          </a:p>
        </p:txBody>
      </p:sp>
    </p:spTree>
    <p:extLst>
      <p:ext uri="{BB962C8B-B14F-4D97-AF65-F5344CB8AC3E}">
        <p14:creationId xmlns:p14="http://schemas.microsoft.com/office/powerpoint/2010/main" val="60620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17</a:t>
            </a:fld>
            <a:endParaRPr lang="en-GB"/>
          </a:p>
        </p:txBody>
      </p:sp>
    </p:spTree>
    <p:extLst>
      <p:ext uri="{BB962C8B-B14F-4D97-AF65-F5344CB8AC3E}">
        <p14:creationId xmlns:p14="http://schemas.microsoft.com/office/powerpoint/2010/main" val="190596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18</a:t>
            </a:fld>
            <a:endParaRPr lang="en-GB"/>
          </a:p>
        </p:txBody>
      </p:sp>
    </p:spTree>
    <p:extLst>
      <p:ext uri="{BB962C8B-B14F-4D97-AF65-F5344CB8AC3E}">
        <p14:creationId xmlns:p14="http://schemas.microsoft.com/office/powerpoint/2010/main" val="11851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19</a:t>
            </a:fld>
            <a:endParaRPr lang="en-GB"/>
          </a:p>
        </p:txBody>
      </p:sp>
    </p:spTree>
    <p:extLst>
      <p:ext uri="{BB962C8B-B14F-4D97-AF65-F5344CB8AC3E}">
        <p14:creationId xmlns:p14="http://schemas.microsoft.com/office/powerpoint/2010/main" val="345815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20</a:t>
            </a:fld>
            <a:endParaRPr lang="en-GB"/>
          </a:p>
        </p:txBody>
      </p:sp>
    </p:spTree>
    <p:extLst>
      <p:ext uri="{BB962C8B-B14F-4D97-AF65-F5344CB8AC3E}">
        <p14:creationId xmlns:p14="http://schemas.microsoft.com/office/powerpoint/2010/main" val="228724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21</a:t>
            </a:fld>
            <a:endParaRPr lang="en-GB"/>
          </a:p>
        </p:txBody>
      </p:sp>
    </p:spTree>
    <p:extLst>
      <p:ext uri="{BB962C8B-B14F-4D97-AF65-F5344CB8AC3E}">
        <p14:creationId xmlns:p14="http://schemas.microsoft.com/office/powerpoint/2010/main" val="30972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4</a:t>
            </a:fld>
            <a:endParaRPr lang="en-GB"/>
          </a:p>
        </p:txBody>
      </p:sp>
    </p:spTree>
    <p:extLst>
      <p:ext uri="{BB962C8B-B14F-4D97-AF65-F5344CB8AC3E}">
        <p14:creationId xmlns:p14="http://schemas.microsoft.com/office/powerpoint/2010/main" val="373526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5</a:t>
            </a:fld>
            <a:endParaRPr lang="en-GB"/>
          </a:p>
        </p:txBody>
      </p:sp>
    </p:spTree>
    <p:extLst>
      <p:ext uri="{BB962C8B-B14F-4D97-AF65-F5344CB8AC3E}">
        <p14:creationId xmlns:p14="http://schemas.microsoft.com/office/powerpoint/2010/main" val="109565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7</a:t>
            </a:fld>
            <a:endParaRPr lang="en-GB"/>
          </a:p>
        </p:txBody>
      </p:sp>
    </p:spTree>
    <p:extLst>
      <p:ext uri="{BB962C8B-B14F-4D97-AF65-F5344CB8AC3E}">
        <p14:creationId xmlns:p14="http://schemas.microsoft.com/office/powerpoint/2010/main" val="27722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9</a:t>
            </a:fld>
            <a:endParaRPr lang="en-GB"/>
          </a:p>
        </p:txBody>
      </p:sp>
    </p:spTree>
    <p:extLst>
      <p:ext uri="{BB962C8B-B14F-4D97-AF65-F5344CB8AC3E}">
        <p14:creationId xmlns:p14="http://schemas.microsoft.com/office/powerpoint/2010/main" val="406904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mn-lt"/>
              </a:rPr>
              <a:t>Opportunities for Physical Activity</a:t>
            </a:r>
            <a:r>
              <a:rPr lang="en-GB" sz="1100" dirty="0">
                <a:latin typeface="+mn-lt"/>
              </a:rPr>
              <a:t>: Both teachers and students generally agree that there are opportunities to participate in physical activities, with mean scores of 3.72 (teachers) and 3.54 (students), indicating agreement. </a:t>
            </a:r>
          </a:p>
          <a:p>
            <a:r>
              <a:rPr lang="en-GB" sz="1100" b="1" dirty="0">
                <a:latin typeface="+mn-lt"/>
              </a:rPr>
              <a:t>Access to Nutritious Meals</a:t>
            </a:r>
            <a:r>
              <a:rPr lang="en-GB" sz="1100" dirty="0">
                <a:latin typeface="+mn-lt"/>
              </a:rPr>
              <a:t>: There is a notable lack of access to nutritious meals during school hours, with mean scores of 2.49 (teachers) and 2.45 (students), indicating disagreement.</a:t>
            </a:r>
          </a:p>
          <a:p>
            <a:r>
              <a:rPr lang="en-GB" sz="1100" b="1" dirty="0">
                <a:latin typeface="+mn-lt"/>
              </a:rPr>
              <a:t>Regular Health Education</a:t>
            </a:r>
            <a:r>
              <a:rPr lang="en-GB" sz="1100" dirty="0">
                <a:latin typeface="+mn-lt"/>
              </a:rPr>
              <a:t>: Both groups disagree on receiving regular health education, with mean scores of 2.92 (teachers) and 2.68 (students).</a:t>
            </a:r>
          </a:p>
          <a:p>
            <a:r>
              <a:rPr lang="en-GB" sz="1100" b="1" dirty="0">
                <a:latin typeface="+mn-lt"/>
              </a:rPr>
              <a:t>Periodic Health Screenings</a:t>
            </a:r>
            <a:r>
              <a:rPr lang="en-GB" sz="1100" dirty="0">
                <a:latin typeface="+mn-lt"/>
              </a:rPr>
              <a:t>: There is a significant lack of periodic health screenings, as indicated by the low mean scores of 2.38 (teachers) and 2.09 (students).</a:t>
            </a:r>
          </a:p>
          <a:p>
            <a:r>
              <a:rPr lang="en-GB" sz="1100" b="1" dirty="0">
                <a:latin typeface="+mn-lt"/>
              </a:rPr>
              <a:t>Health Emergency Measures</a:t>
            </a:r>
            <a:r>
              <a:rPr lang="en-GB" sz="1100" dirty="0">
                <a:latin typeface="+mn-lt"/>
              </a:rPr>
              <a:t>: Measures to handle health emergencies are perceived to be inadequate, with mean scores of 2.65 (teachers) and 2.09 (students).</a:t>
            </a:r>
          </a:p>
          <a:p>
            <a:r>
              <a:rPr lang="en-GB" sz="1100" b="1" dirty="0">
                <a:latin typeface="+mn-lt"/>
              </a:rPr>
              <a:t>Overall School Environment</a:t>
            </a:r>
            <a:r>
              <a:rPr lang="en-GB" sz="1100" dirty="0">
                <a:latin typeface="+mn-lt"/>
              </a:rPr>
              <a:t>: The school environment is moderately well organized according to students (mean score of 3.01), but teachers are neutral (mean score of 2.98).</a:t>
            </a:r>
          </a:p>
        </p:txBody>
      </p:sp>
      <p:sp>
        <p:nvSpPr>
          <p:cNvPr id="4" name="Slide Number Placeholder 3"/>
          <p:cNvSpPr>
            <a:spLocks noGrp="1"/>
          </p:cNvSpPr>
          <p:nvPr>
            <p:ph type="sldNum" sz="quarter" idx="5"/>
          </p:nvPr>
        </p:nvSpPr>
        <p:spPr/>
        <p:txBody>
          <a:bodyPr/>
          <a:lstStyle/>
          <a:p>
            <a:fld id="{A8299563-3645-45B5-A350-EACB5D84FDA1}" type="slidenum">
              <a:rPr lang="en-GB" smtClean="0"/>
              <a:t>10</a:t>
            </a:fld>
            <a:endParaRPr lang="en-GB"/>
          </a:p>
        </p:txBody>
      </p:sp>
    </p:spTree>
    <p:extLst>
      <p:ext uri="{BB962C8B-B14F-4D97-AF65-F5344CB8AC3E}">
        <p14:creationId xmlns:p14="http://schemas.microsoft.com/office/powerpoint/2010/main" val="408645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Access to Counselling Services:</a:t>
            </a:r>
            <a:r>
              <a:rPr lang="en-GB" dirty="0"/>
              <a:t> Teachers (mean score of 2.30) and students (mean score of 2.69) largely indicated that they do not have adequate access to counselling services.</a:t>
            </a:r>
          </a:p>
          <a:p>
            <a:r>
              <a:rPr lang="en-GB" b="1" dirty="0"/>
              <a:t>Manageability of Workload:</a:t>
            </a:r>
            <a:r>
              <a:rPr lang="en-GB" dirty="0"/>
              <a:t> Both teachers (mean score of 3.07) and students (mean score of 3.16) reported that the workload is somewhat manageable, but it still poses stress that affects their mental health.</a:t>
            </a:r>
          </a:p>
          <a:p>
            <a:r>
              <a:rPr lang="en-GB" b="1" dirty="0"/>
              <a:t>Promotion of Mental Health Awareness:</a:t>
            </a:r>
            <a:r>
              <a:rPr lang="en-GB" dirty="0"/>
              <a:t> Teachers (mean score of 2.70) and students (mean score of 2.83) indicated that schools are not sufficiently promoting mental health awareness.</a:t>
            </a:r>
          </a:p>
          <a:p>
            <a:r>
              <a:rPr lang="en-GB" b="1" dirty="0"/>
              <a:t>Comfort in Seeking Help for Mental Health Issues:</a:t>
            </a:r>
            <a:r>
              <a:rPr lang="en-GB" dirty="0"/>
              <a:t> Teachers (mean score of 3.06) and students (mean score of 3.07) feel moderately comfortable seeking help for mental health issues, but there is still room for improvement to reduce stigma and improve access to mental health resources.</a:t>
            </a:r>
          </a:p>
          <a:p>
            <a:r>
              <a:rPr lang="en-GB" b="1" dirty="0"/>
              <a:t>Generally:</a:t>
            </a:r>
            <a:r>
              <a:rPr lang="en-GB" dirty="0"/>
              <a:t> The results indicate that there is inadequate access to counselling services, insufficient promotion of mental health awareness, and a moderate comfort level in seeking help for mental health issues among both teachers and students in the North East Region of Ghana, with the workload being somewhat manageable but still stressful.</a:t>
            </a:r>
          </a:p>
        </p:txBody>
      </p:sp>
      <p:sp>
        <p:nvSpPr>
          <p:cNvPr id="4" name="Slide Number Placeholder 3"/>
          <p:cNvSpPr>
            <a:spLocks noGrp="1"/>
          </p:cNvSpPr>
          <p:nvPr>
            <p:ph type="sldNum" sz="quarter" idx="5"/>
          </p:nvPr>
        </p:nvSpPr>
        <p:spPr/>
        <p:txBody>
          <a:bodyPr/>
          <a:lstStyle/>
          <a:p>
            <a:fld id="{A8299563-3645-45B5-A350-EACB5D84FDA1}" type="slidenum">
              <a:rPr lang="en-GB" smtClean="0"/>
              <a:t>11</a:t>
            </a:fld>
            <a:endParaRPr lang="en-GB"/>
          </a:p>
        </p:txBody>
      </p:sp>
    </p:spTree>
    <p:extLst>
      <p:ext uri="{BB962C8B-B14F-4D97-AF65-F5344CB8AC3E}">
        <p14:creationId xmlns:p14="http://schemas.microsoft.com/office/powerpoint/2010/main" val="88475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Teachers (mean score of 2.58) and students (mean score of 2.33) both did not agree that they have sufficient access to resources or programs that help with emotional development, such as emotional intelligence training. This indicates a significant gap in emotional development support within the schools. </a:t>
            </a:r>
          </a:p>
          <a:p>
            <a:pPr marL="171450" indent="-171450">
              <a:buFont typeface="Arial" panose="020B0604020202020204" pitchFamily="34" charset="0"/>
              <a:buChar char="•"/>
            </a:pPr>
            <a:r>
              <a:rPr lang="en-GB" dirty="0"/>
              <a:t>Regarding emotional safety, teachers generally agree (mean score of 3.51) that they feel emotionally safe to express themselves, whereas students are neutral (mean score of 3.23), suggesting that emotional safety is more robust for teachers than for students and highlighting an area needing improvement for student emotional safety.</a:t>
            </a:r>
          </a:p>
          <a:p>
            <a:endParaRPr lang="en-GB" dirty="0"/>
          </a:p>
          <a:p>
            <a:pPr marL="171450" indent="-171450">
              <a:buFont typeface="Arial" panose="020B0604020202020204" pitchFamily="34" charset="0"/>
              <a:buChar char="•"/>
            </a:pPr>
            <a:r>
              <a:rPr lang="en-GB" dirty="0"/>
              <a:t>Both teachers (mean score of 2.78) and students (mean score of 2.71) are neutral about having access to support when they experience emotional difficulties, pointing to a lack of readily available emotional support resources. </a:t>
            </a:r>
          </a:p>
          <a:p>
            <a:pPr marL="171450" indent="-171450">
              <a:buFont typeface="Arial" panose="020B0604020202020204" pitchFamily="34" charset="0"/>
              <a:buChar char="•"/>
            </a:pPr>
            <a:r>
              <a:rPr lang="en-GB" dirty="0"/>
              <a:t>Teachers (mean score of 3.49) and students (mean score of 3.77) agree that the school environment fosters positive emotional interactions among students and staff, which is a positive aspect of emotional wellness in these schools. </a:t>
            </a:r>
          </a:p>
          <a:p>
            <a:pPr marL="171450" indent="-171450">
              <a:buFont typeface="Arial" panose="020B0604020202020204" pitchFamily="34" charset="0"/>
              <a:buChar char="•"/>
            </a:pPr>
            <a:r>
              <a:rPr lang="en-GB" dirty="0"/>
              <a:t>However, when it comes to feeling confident in their ability to manage emotions effectively, teachers are neutral (mean score of 3.12) and students lean towards agreement (mean score of 3.20), indicating a mixed level of confidence in emotional management skills.</a:t>
            </a:r>
          </a:p>
          <a:p>
            <a:pPr marL="171450" indent="-171450">
              <a:buFont typeface="Arial" panose="020B0604020202020204" pitchFamily="34" charset="0"/>
              <a:buChar char="•"/>
            </a:pPr>
            <a:r>
              <a:rPr lang="en-GB" dirty="0"/>
              <a:t>Lastly, teachers (mean score of 3.39) and students (mean score of 3.04) are neutral about regularly participating in activities that boost their emotional well-being. </a:t>
            </a:r>
          </a:p>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12</a:t>
            </a:fld>
            <a:endParaRPr lang="en-GB"/>
          </a:p>
        </p:txBody>
      </p:sp>
    </p:spTree>
    <p:extLst>
      <p:ext uri="{BB962C8B-B14F-4D97-AF65-F5344CB8AC3E}">
        <p14:creationId xmlns:p14="http://schemas.microsoft.com/office/powerpoint/2010/main" val="320274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Sense of Community:</a:t>
            </a:r>
            <a:endParaRPr lang="en-GB" dirty="0"/>
          </a:p>
          <a:p>
            <a:pPr>
              <a:buFont typeface="Arial" panose="020B0604020202020204" pitchFamily="34" charset="0"/>
              <a:buChar char="•"/>
            </a:pPr>
            <a:r>
              <a:rPr lang="en-GB" dirty="0"/>
              <a:t>Teachers feel a strong sense of community within the school, whereas students are neutral, indicating a need to strengthen the sense of community for students.</a:t>
            </a:r>
          </a:p>
          <a:p>
            <a:r>
              <a:rPr lang="en-GB" b="1" dirty="0"/>
              <a:t>Trusting Relationships:</a:t>
            </a:r>
            <a:endParaRPr lang="en-GB" dirty="0"/>
          </a:p>
          <a:p>
            <a:pPr>
              <a:buFont typeface="Arial" panose="020B0604020202020204" pitchFamily="34" charset="0"/>
              <a:buChar char="•"/>
            </a:pPr>
            <a:r>
              <a:rPr lang="en-GB" dirty="0"/>
              <a:t>Teachers agree that they have trusting relationships with their colleagues, while students are neutral, suggesting that fostering trust among students may be beneficial.</a:t>
            </a:r>
          </a:p>
          <a:p>
            <a:pPr>
              <a:buFont typeface="Arial" panose="020B0604020202020204" pitchFamily="34" charset="0"/>
              <a:buNone/>
            </a:pPr>
            <a:r>
              <a:rPr lang="en-GB" b="1" dirty="0"/>
              <a:t>Extracurricular Activities:</a:t>
            </a:r>
            <a:endParaRPr lang="en-GB" dirty="0"/>
          </a:p>
          <a:p>
            <a:pPr>
              <a:buFont typeface="Arial" panose="020B0604020202020204" pitchFamily="34" charset="0"/>
              <a:buChar char="•"/>
            </a:pPr>
            <a:r>
              <a:rPr lang="en-GB" dirty="0"/>
              <a:t>Teachers feel that schools offer sufficient extracurricular activities that help build social skills, but students are neutral, indicating that the availability or appeal of these activities may need improvement for students.</a:t>
            </a:r>
          </a:p>
          <a:p>
            <a:r>
              <a:rPr lang="en-GB" b="1" dirty="0"/>
              <a:t>Inclusion and Respect:</a:t>
            </a:r>
            <a:endParaRPr lang="en-GB" dirty="0"/>
          </a:p>
          <a:p>
            <a:pPr>
              <a:buFont typeface="Arial" panose="020B0604020202020204" pitchFamily="34" charset="0"/>
              <a:buChar char="•"/>
            </a:pPr>
            <a:r>
              <a:rPr lang="en-GB" dirty="0"/>
              <a:t>Teachers feel included and respected by their peers, regardless of differences, but students are neutral, pointing to a potential need for more inclusive and respectful practices among students.</a:t>
            </a:r>
          </a:p>
          <a:p>
            <a:r>
              <a:rPr lang="en-GB" b="1" dirty="0"/>
              <a:t>Social Events and Gatherings:</a:t>
            </a:r>
            <a:endParaRPr lang="en-GB" dirty="0"/>
          </a:p>
          <a:p>
            <a:pPr>
              <a:buFont typeface="Arial" panose="020B0604020202020204" pitchFamily="34" charset="0"/>
              <a:buChar char="•"/>
            </a:pPr>
            <a:r>
              <a:rPr lang="en-GB" dirty="0"/>
              <a:t>Both teachers and students are neutral about the frequency and effectiveness of social events and gatherings in promoting a sense of belonging, suggesting that these activities could be enhanced to better serve the school community.</a:t>
            </a:r>
          </a:p>
          <a:p>
            <a:endParaRPr lang="en-GB" dirty="0"/>
          </a:p>
        </p:txBody>
      </p:sp>
      <p:sp>
        <p:nvSpPr>
          <p:cNvPr id="4" name="Slide Number Placeholder 3"/>
          <p:cNvSpPr>
            <a:spLocks noGrp="1"/>
          </p:cNvSpPr>
          <p:nvPr>
            <p:ph type="sldNum" sz="quarter" idx="5"/>
          </p:nvPr>
        </p:nvSpPr>
        <p:spPr/>
        <p:txBody>
          <a:bodyPr/>
          <a:lstStyle/>
          <a:p>
            <a:fld id="{A8299563-3645-45B5-A350-EACB5D84FDA1}" type="slidenum">
              <a:rPr lang="en-GB" smtClean="0"/>
              <a:t>13</a:t>
            </a:fld>
            <a:endParaRPr lang="en-GB"/>
          </a:p>
        </p:txBody>
      </p:sp>
    </p:spTree>
    <p:extLst>
      <p:ext uri="{BB962C8B-B14F-4D97-AF65-F5344CB8AC3E}">
        <p14:creationId xmlns:p14="http://schemas.microsoft.com/office/powerpoint/2010/main" val="101605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B8CE-AB7E-A3EE-7D6E-8CE159BA12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3C7B80-33EE-D9D1-A169-5D81945E9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8202B0-B639-630D-5A98-9CABD6954000}"/>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5" name="Footer Placeholder 4">
            <a:extLst>
              <a:ext uri="{FF2B5EF4-FFF2-40B4-BE49-F238E27FC236}">
                <a16:creationId xmlns:a16="http://schemas.microsoft.com/office/drawing/2014/main" id="{06763C17-2DBA-69F3-7049-900C78F67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7D616-4063-26C7-F6C3-5E0EF9FC1213}"/>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191459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5F21-887F-5527-026F-72180A8B5B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88F3E3-000A-67BE-041C-ECF66A93C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46F21-C59D-F28C-9646-C6E751312FF4}"/>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5" name="Footer Placeholder 4">
            <a:extLst>
              <a:ext uri="{FF2B5EF4-FFF2-40B4-BE49-F238E27FC236}">
                <a16:creationId xmlns:a16="http://schemas.microsoft.com/office/drawing/2014/main" id="{3CC5CA1A-28BE-5907-5BF8-87835214C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0B868-F873-541D-47DD-71A43189C7AD}"/>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185181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5F040-40C7-F8FB-15D2-4330E3F24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0F7A0-5B88-E575-FC56-35AC03D82D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96931-D0BD-E218-9402-75D1591C3CCE}"/>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5" name="Footer Placeholder 4">
            <a:extLst>
              <a:ext uri="{FF2B5EF4-FFF2-40B4-BE49-F238E27FC236}">
                <a16:creationId xmlns:a16="http://schemas.microsoft.com/office/drawing/2014/main" id="{34C8AFD5-0D8B-A6E8-9E1D-F3A64BA70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74CEB-05DB-B377-CCE0-02F68314028E}"/>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230600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A54D-3524-CF17-5F3E-8B7287794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EB530-3C6F-2751-C5F8-3533B00D8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BF543-B8A6-7CEB-1287-7E426B51809C}"/>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5" name="Footer Placeholder 4">
            <a:extLst>
              <a:ext uri="{FF2B5EF4-FFF2-40B4-BE49-F238E27FC236}">
                <a16:creationId xmlns:a16="http://schemas.microsoft.com/office/drawing/2014/main" id="{D0C8B2DA-9BB5-0E35-352A-77ED63B57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3F500-C5F9-CCC5-BEFA-298B150071AD}"/>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56376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495E-2AF5-22AA-AD42-62F1F8EE9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F83FAC-478E-AE54-232F-B81D432BF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6F22A4-FE3F-6CC3-D60D-17232711B42D}"/>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5" name="Footer Placeholder 4">
            <a:extLst>
              <a:ext uri="{FF2B5EF4-FFF2-40B4-BE49-F238E27FC236}">
                <a16:creationId xmlns:a16="http://schemas.microsoft.com/office/drawing/2014/main" id="{7E9E7CBA-1AB9-4856-15A1-6A3DE12A9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D48D4-18EC-8E75-3F67-0017E70FEC78}"/>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169425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BF23-DE6D-0195-1BE4-410BAE7AA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B27EE-02E2-488E-7806-808BC9871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E0FE2B-F9D8-B9C6-0E6A-FC54C16224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94DE4-C0AC-03BB-212D-CF846AA4E8EF}"/>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6" name="Footer Placeholder 5">
            <a:extLst>
              <a:ext uri="{FF2B5EF4-FFF2-40B4-BE49-F238E27FC236}">
                <a16:creationId xmlns:a16="http://schemas.microsoft.com/office/drawing/2014/main" id="{C2452F82-0EB5-68D4-4B8C-229C0410D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C4AFA-CD2E-60AB-46EB-5B8793B7D16C}"/>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119341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D1FD-57BF-EEFC-5F8E-5C0D15D6F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B7BDFD-432D-C33B-CD1C-B364F6DD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C0983-3E16-081D-F5BA-9BA6C7A22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120E48-62A0-D54C-DF9A-71F7E8830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2EE72-6560-CC72-B9F6-410506EB64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A69D43-83D7-1596-E963-2109130B9BAD}"/>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8" name="Footer Placeholder 7">
            <a:extLst>
              <a:ext uri="{FF2B5EF4-FFF2-40B4-BE49-F238E27FC236}">
                <a16:creationId xmlns:a16="http://schemas.microsoft.com/office/drawing/2014/main" id="{B7B5429F-E4B0-91C6-E7ED-FDE02349D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194C9-45DF-5642-D8FB-12EAE8BC5255}"/>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425637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39E0-B419-5B5E-3FE2-DD921309D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5EC270-03C0-BA1D-1157-AC82107BFF22}"/>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4" name="Footer Placeholder 3">
            <a:extLst>
              <a:ext uri="{FF2B5EF4-FFF2-40B4-BE49-F238E27FC236}">
                <a16:creationId xmlns:a16="http://schemas.microsoft.com/office/drawing/2014/main" id="{36F9FED5-5484-2325-B804-9AAED7FEA2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8F59A1-16DD-7E20-1C64-1FA01BB2DD41}"/>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177615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C4ACA-B2BD-1958-7ACA-264CBA4A1F14}"/>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3" name="Footer Placeholder 2">
            <a:extLst>
              <a:ext uri="{FF2B5EF4-FFF2-40B4-BE49-F238E27FC236}">
                <a16:creationId xmlns:a16="http://schemas.microsoft.com/office/drawing/2014/main" id="{22859290-35C7-121E-F913-2BA2535A6F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761DD-9128-88DA-38AB-B3DDB58A2939}"/>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304208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59EE-ECBD-86F6-1FA0-E0849B3CF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BCC290-5CDE-E2F1-76C4-4BA4F16E7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B0178-4E55-FF67-23E3-199443AD3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28290-0991-C1AA-70E9-6A8BFBD4E770}"/>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6" name="Footer Placeholder 5">
            <a:extLst>
              <a:ext uri="{FF2B5EF4-FFF2-40B4-BE49-F238E27FC236}">
                <a16:creationId xmlns:a16="http://schemas.microsoft.com/office/drawing/2014/main" id="{843EB98F-4478-6BF6-273F-9695EE3D5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57E68-B4F7-0774-8204-A2BDB18F90E8}"/>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135793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A5D6-B8B7-12E9-AFE2-5F99CC259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5DF551-E0EC-E05F-B60B-9D0571877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B1DAFF-2158-2FBB-5013-8086C3C34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BDE01-54F7-47F1-5ABC-CB59CC216913}"/>
              </a:ext>
            </a:extLst>
          </p:cNvPr>
          <p:cNvSpPr>
            <a:spLocks noGrp="1"/>
          </p:cNvSpPr>
          <p:nvPr>
            <p:ph type="dt" sz="half" idx="10"/>
          </p:nvPr>
        </p:nvSpPr>
        <p:spPr/>
        <p:txBody>
          <a:bodyPr/>
          <a:lstStyle/>
          <a:p>
            <a:fld id="{631F2D30-A054-3844-A492-BBA561B67C69}" type="datetimeFigureOut">
              <a:rPr lang="en-US" smtClean="0"/>
              <a:t>7/7/24</a:t>
            </a:fld>
            <a:endParaRPr lang="en-US"/>
          </a:p>
        </p:txBody>
      </p:sp>
      <p:sp>
        <p:nvSpPr>
          <p:cNvPr id="6" name="Footer Placeholder 5">
            <a:extLst>
              <a:ext uri="{FF2B5EF4-FFF2-40B4-BE49-F238E27FC236}">
                <a16:creationId xmlns:a16="http://schemas.microsoft.com/office/drawing/2014/main" id="{B307ED0C-4F14-B7C6-9E22-57DEAA35C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9FB6E-F7FF-F589-00BD-1FFACA0099E1}"/>
              </a:ext>
            </a:extLst>
          </p:cNvPr>
          <p:cNvSpPr>
            <a:spLocks noGrp="1"/>
          </p:cNvSpPr>
          <p:nvPr>
            <p:ph type="sldNum" sz="quarter" idx="12"/>
          </p:nvPr>
        </p:nvSpPr>
        <p:spPr/>
        <p:txBody>
          <a:bodyPr/>
          <a:lstStyle/>
          <a:p>
            <a:fld id="{7F6F3651-E294-DA43-AEDF-CB4154DD656C}" type="slidenum">
              <a:rPr lang="en-US" smtClean="0"/>
              <a:t>‹#›</a:t>
            </a:fld>
            <a:endParaRPr lang="en-US"/>
          </a:p>
        </p:txBody>
      </p:sp>
    </p:spTree>
    <p:extLst>
      <p:ext uri="{BB962C8B-B14F-4D97-AF65-F5344CB8AC3E}">
        <p14:creationId xmlns:p14="http://schemas.microsoft.com/office/powerpoint/2010/main" val="50062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B57CC-C003-FC29-15CB-65A3C1D57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9FC95-F05D-BD5B-7899-464B279E6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5467D-F789-BBDF-BE9E-95053C553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F2D30-A054-3844-A492-BBA561B67C69}" type="datetimeFigureOut">
              <a:rPr lang="en-US" smtClean="0"/>
              <a:t>7/7/24</a:t>
            </a:fld>
            <a:endParaRPr lang="en-US"/>
          </a:p>
        </p:txBody>
      </p:sp>
      <p:sp>
        <p:nvSpPr>
          <p:cNvPr id="5" name="Footer Placeholder 4">
            <a:extLst>
              <a:ext uri="{FF2B5EF4-FFF2-40B4-BE49-F238E27FC236}">
                <a16:creationId xmlns:a16="http://schemas.microsoft.com/office/drawing/2014/main" id="{61890077-32F3-A5E5-F4CF-281ABB162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3B373E-1DA1-BB1C-9390-3709762F3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F3651-E294-DA43-AEDF-CB4154DD656C}" type="slidenum">
              <a:rPr lang="en-US" smtClean="0"/>
              <a:t>‹#›</a:t>
            </a:fld>
            <a:endParaRPr lang="en-US"/>
          </a:p>
        </p:txBody>
      </p:sp>
    </p:spTree>
    <p:extLst>
      <p:ext uri="{BB962C8B-B14F-4D97-AF65-F5344CB8AC3E}">
        <p14:creationId xmlns:p14="http://schemas.microsoft.com/office/powerpoint/2010/main" val="406784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mpeterbraimah@gmail.com" TargetMode="External"/><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hyperlink" Target="mailto:ebrown.davis@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6664-CE5D-AB81-9CFB-3CDD08D93E70}"/>
              </a:ext>
            </a:extLst>
          </p:cNvPr>
          <p:cNvSpPr>
            <a:spLocks noGrp="1"/>
          </p:cNvSpPr>
          <p:nvPr>
            <p:ph type="ctrTitle"/>
          </p:nvPr>
        </p:nvSpPr>
        <p:spPr>
          <a:xfrm>
            <a:off x="838200" y="451381"/>
            <a:ext cx="10512552" cy="4066540"/>
          </a:xfrm>
        </p:spPr>
        <p:txBody>
          <a:bodyPr anchor="b">
            <a:normAutofit/>
          </a:bodyPr>
          <a:lstStyle/>
          <a:p>
            <a:pPr algn="l"/>
            <a:r>
              <a:rPr lang="en-US" sz="6600" kern="0" dirty="0">
                <a:latin typeface="Helvetica Neue" panose="02000503000000020004" pitchFamily="2" charset="0"/>
                <a:ea typeface="Times New Roman" panose="02020603050405020304" pitchFamily="18" charset="0"/>
                <a:cs typeface="Times New Roman" panose="02020603050405020304" pitchFamily="18" charset="0"/>
              </a:rPr>
              <a:t>Wellness Re-imagined:</a:t>
            </a:r>
            <a:br>
              <a:rPr lang="en-US" sz="6600" kern="0" dirty="0">
                <a:latin typeface="Helvetica Neue" panose="02000503000000020004" pitchFamily="2" charset="0"/>
                <a:ea typeface="Times New Roman" panose="02020603050405020304" pitchFamily="18" charset="0"/>
                <a:cs typeface="Times New Roman" panose="02020603050405020304" pitchFamily="18" charset="0"/>
              </a:rPr>
            </a:br>
            <a:r>
              <a:rPr lang="en-US" sz="6600" kern="0" dirty="0">
                <a:latin typeface="Helvetica Neue" panose="02000503000000020004" pitchFamily="2" charset="0"/>
                <a:ea typeface="Times New Roman" panose="02020603050405020304" pitchFamily="18" charset="0"/>
                <a:cs typeface="Times New Roman" panose="02020603050405020304" pitchFamily="18" charset="0"/>
              </a:rPr>
              <a:t>for </a:t>
            </a:r>
            <a:r>
              <a:rPr lang="en-US" sz="6600" kern="0" dirty="0">
                <a:effectLst/>
                <a:latin typeface="Helvetica Neue" panose="02000503000000020004" pitchFamily="2" charset="0"/>
                <a:ea typeface="Times New Roman" panose="02020603050405020304" pitchFamily="18" charset="0"/>
                <a:cs typeface="Times New Roman" panose="02020603050405020304" pitchFamily="18" charset="0"/>
              </a:rPr>
              <a:t>Students and Educators of Ghana</a:t>
            </a:r>
            <a:br>
              <a:rPr lang="en-US" sz="6600" kern="0" dirty="0">
                <a:effectLst/>
                <a:latin typeface="Helvetica Neue" panose="02000503000000020004" pitchFamily="2" charset="0"/>
                <a:ea typeface="Times New Roman" panose="02020603050405020304" pitchFamily="18" charset="0"/>
                <a:cs typeface="Times New Roman" panose="02020603050405020304" pitchFamily="18" charset="0"/>
              </a:rPr>
            </a:br>
            <a:endParaRPr lang="en-US" sz="6600" dirty="0"/>
          </a:p>
        </p:txBody>
      </p:sp>
      <p:sp>
        <p:nvSpPr>
          <p:cNvPr id="3" name="Subtitle 2">
            <a:extLst>
              <a:ext uri="{FF2B5EF4-FFF2-40B4-BE49-F238E27FC236}">
                <a16:creationId xmlns:a16="http://schemas.microsoft.com/office/drawing/2014/main" id="{2FC7483D-451E-7C77-FDF6-B852497F60A7}"/>
              </a:ext>
            </a:extLst>
          </p:cNvPr>
          <p:cNvSpPr>
            <a:spLocks noGrp="1"/>
          </p:cNvSpPr>
          <p:nvPr>
            <p:ph type="subTitle" idx="1"/>
          </p:nvPr>
        </p:nvSpPr>
        <p:spPr>
          <a:xfrm>
            <a:off x="838199" y="4983276"/>
            <a:ext cx="10512552" cy="1126680"/>
          </a:xfrm>
        </p:spPr>
        <p:txBody>
          <a:bodyPr>
            <a:normAutofit fontScale="92500" lnSpcReduction="20000"/>
          </a:bodyPr>
          <a:lstStyle/>
          <a:p>
            <a:pPr algn="l"/>
            <a:r>
              <a:rPr lang="en-US" dirty="0"/>
              <a:t>Presenters</a:t>
            </a:r>
          </a:p>
          <a:p>
            <a:pPr algn="l"/>
            <a:r>
              <a:rPr lang="en-US" dirty="0"/>
              <a:t>Braimah Peter Manasseh SISO/STEM District Officer, </a:t>
            </a:r>
            <a:r>
              <a:rPr lang="en-US" dirty="0" err="1"/>
              <a:t>Saboba</a:t>
            </a:r>
            <a:endParaRPr lang="en-US" dirty="0"/>
          </a:p>
          <a:p>
            <a:pPr algn="l"/>
            <a:r>
              <a:rPr lang="en-US" dirty="0"/>
              <a:t>Elizabeth Brown-Davis </a:t>
            </a:r>
            <a:r>
              <a:rPr lang="en-US" dirty="0" err="1"/>
              <a:t>Ed.S</a:t>
            </a:r>
            <a:r>
              <a:rPr lang="en-US" dirty="0"/>
              <a:t> NBCT</a:t>
            </a:r>
          </a:p>
          <a:p>
            <a:pPr algn="l"/>
            <a:endParaRPr lang="en-US" dirty="0"/>
          </a:p>
        </p:txBody>
      </p:sp>
      <p:sp>
        <p:nvSpPr>
          <p:cNvPr id="1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A1B8F4-2169-38CA-2537-BA6A386BEE2A}"/>
              </a:ext>
            </a:extLst>
          </p:cNvPr>
          <p:cNvSpPr txBox="1"/>
          <p:nvPr/>
        </p:nvSpPr>
        <p:spPr>
          <a:xfrm>
            <a:off x="5435029" y="520899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975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105410" y="31596"/>
            <a:ext cx="11708218" cy="655955"/>
          </a:xfrm>
        </p:spPr>
        <p:txBody>
          <a:bodyPr>
            <a:noAutofit/>
          </a:bodyPr>
          <a:lstStyle/>
          <a:p>
            <a:r>
              <a:rPr lang="en-GB" sz="4000" b="1" dirty="0">
                <a:latin typeface="Arial Black" panose="020B0A04020102020204" pitchFamily="34" charset="0"/>
              </a:rPr>
              <a:t>Key Findings</a:t>
            </a:r>
            <a:endParaRPr lang="en-GB" sz="18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10</a:t>
            </a:fld>
            <a:endParaRPr lang="en-GB"/>
          </a:p>
        </p:txBody>
      </p:sp>
      <p:sp>
        <p:nvSpPr>
          <p:cNvPr id="17" name="TextBox 16">
            <a:extLst>
              <a:ext uri="{FF2B5EF4-FFF2-40B4-BE49-F238E27FC236}">
                <a16:creationId xmlns:a16="http://schemas.microsoft.com/office/drawing/2014/main" id="{7250193E-11BC-4A54-8AF2-DBF321D51696}"/>
              </a:ext>
            </a:extLst>
          </p:cNvPr>
          <p:cNvSpPr txBox="1"/>
          <p:nvPr/>
        </p:nvSpPr>
        <p:spPr>
          <a:xfrm>
            <a:off x="105410" y="741036"/>
            <a:ext cx="6926011" cy="707886"/>
          </a:xfrm>
          <a:prstGeom prst="rect">
            <a:avLst/>
          </a:prstGeom>
          <a:noFill/>
        </p:spPr>
        <p:txBody>
          <a:bodyPr wrap="square">
            <a:spAutoFit/>
          </a:bodyPr>
          <a:lstStyle/>
          <a:p>
            <a:r>
              <a:rPr lang="en-GB" sz="2000" b="1" dirty="0"/>
              <a:t>RQ1 - </a:t>
            </a:r>
            <a:r>
              <a:rPr lang="en-GH" sz="2000" b="1" dirty="0">
                <a:effectLst/>
                <a:ea typeface="Calibri" panose="020F0502020204030204" pitchFamily="34" charset="0"/>
                <a:cs typeface="Arial" panose="020B0604020202020204" pitchFamily="34" charset="0"/>
              </a:rPr>
              <a:t>What are the current wellness practices available to students and educators in the North East Region of Ghana?</a:t>
            </a:r>
            <a:endParaRPr lang="en-GB" sz="2000" b="1" dirty="0">
              <a:effectLst/>
              <a:ea typeface="Calibri" panose="020F050202020403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F4D892E9-85F1-48FB-9195-5C5039ACD6DF}"/>
              </a:ext>
            </a:extLst>
          </p:cNvPr>
          <p:cNvGraphicFramePr/>
          <p:nvPr/>
        </p:nvGraphicFramePr>
        <p:xfrm>
          <a:off x="105410" y="1754659"/>
          <a:ext cx="9761838" cy="4784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C01C6C12-AD2A-49A2-A072-C8D709DBE02F}"/>
              </a:ext>
            </a:extLst>
          </p:cNvPr>
          <p:cNvGraphicFramePr>
            <a:graphicFrameLocks noGrp="1"/>
          </p:cNvGraphicFramePr>
          <p:nvPr/>
        </p:nvGraphicFramePr>
        <p:xfrm>
          <a:off x="10105429" y="2374769"/>
          <a:ext cx="1842419" cy="3836267"/>
        </p:xfrm>
        <a:graphic>
          <a:graphicData uri="http://schemas.openxmlformats.org/drawingml/2006/table">
            <a:tbl>
              <a:tblPr firstRow="1" firstCol="1" bandRow="1">
                <a:tableStyleId>{5940675A-B579-460E-94D1-54222C63F5DA}</a:tableStyleId>
              </a:tblPr>
              <a:tblGrid>
                <a:gridCol w="951279">
                  <a:extLst>
                    <a:ext uri="{9D8B030D-6E8A-4147-A177-3AD203B41FA5}">
                      <a16:colId xmlns:a16="http://schemas.microsoft.com/office/drawing/2014/main" val="2925397511"/>
                    </a:ext>
                  </a:extLst>
                </a:gridCol>
                <a:gridCol w="891140">
                  <a:extLst>
                    <a:ext uri="{9D8B030D-6E8A-4147-A177-3AD203B41FA5}">
                      <a16:colId xmlns:a16="http://schemas.microsoft.com/office/drawing/2014/main" val="3578581715"/>
                    </a:ext>
                  </a:extLst>
                </a:gridCol>
              </a:tblGrid>
              <a:tr h="559563">
                <a:tc>
                  <a:txBody>
                    <a:bodyPr/>
                    <a:lstStyle/>
                    <a:p>
                      <a:pPr>
                        <a:lnSpc>
                          <a:spcPct val="107000"/>
                        </a:lnSpc>
                        <a:spcAft>
                          <a:spcPts val="800"/>
                        </a:spcAft>
                      </a:pPr>
                      <a:r>
                        <a:rPr lang="en-GB" sz="1400" b="1" dirty="0">
                          <a:solidFill>
                            <a:schemeClr val="tx1"/>
                          </a:solidFill>
                          <a:effectLst/>
                        </a:rPr>
                        <a:t>Mean Score Range</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solidFill>
                            <a:schemeClr val="tx1"/>
                          </a:solidFill>
                          <a:effectLst/>
                        </a:rPr>
                        <a:t>Interpretation</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651408"/>
                  </a:ext>
                </a:extLst>
              </a:tr>
              <a:tr h="625256">
                <a:tc>
                  <a:txBody>
                    <a:bodyPr/>
                    <a:lstStyle/>
                    <a:p>
                      <a:pPr>
                        <a:lnSpc>
                          <a:spcPct val="107000"/>
                        </a:lnSpc>
                        <a:spcAft>
                          <a:spcPts val="800"/>
                        </a:spcAft>
                      </a:pPr>
                      <a:r>
                        <a:rPr lang="en-GB" sz="1400">
                          <a:solidFill>
                            <a:schemeClr val="tx1"/>
                          </a:solidFill>
                          <a:effectLst/>
                        </a:rPr>
                        <a:t>1.00 - 1.49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Disagree =SD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625062"/>
                  </a:ext>
                </a:extLst>
              </a:tr>
              <a:tr h="625256">
                <a:tc>
                  <a:txBody>
                    <a:bodyPr/>
                    <a:lstStyle/>
                    <a:p>
                      <a:pPr>
                        <a:lnSpc>
                          <a:spcPct val="107000"/>
                        </a:lnSpc>
                        <a:spcAft>
                          <a:spcPts val="800"/>
                        </a:spcAft>
                      </a:pPr>
                      <a:r>
                        <a:rPr lang="en-GB" sz="1400">
                          <a:solidFill>
                            <a:schemeClr val="tx1"/>
                          </a:solidFill>
                          <a:effectLst/>
                        </a:rPr>
                        <a:t>1.50 - 2.49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Disagree=D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824613"/>
                  </a:ext>
                </a:extLst>
              </a:tr>
              <a:tr h="625256">
                <a:tc>
                  <a:txBody>
                    <a:bodyPr/>
                    <a:lstStyle/>
                    <a:p>
                      <a:pPr>
                        <a:lnSpc>
                          <a:spcPct val="107000"/>
                        </a:lnSpc>
                        <a:spcAft>
                          <a:spcPts val="800"/>
                        </a:spcAft>
                      </a:pPr>
                      <a:r>
                        <a:rPr lang="en-GB" sz="1400">
                          <a:solidFill>
                            <a:schemeClr val="tx1"/>
                          </a:solidFill>
                          <a:effectLst/>
                        </a:rPr>
                        <a:t>2.50 - 3.49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Neutral =N</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544894"/>
                  </a:ext>
                </a:extLst>
              </a:tr>
              <a:tr h="611060">
                <a:tc>
                  <a:txBody>
                    <a:bodyPr/>
                    <a:lstStyle/>
                    <a:p>
                      <a:pPr>
                        <a:lnSpc>
                          <a:spcPct val="107000"/>
                        </a:lnSpc>
                        <a:spcAft>
                          <a:spcPts val="800"/>
                        </a:spcAft>
                      </a:pPr>
                      <a:r>
                        <a:rPr lang="en-GB" sz="1400">
                          <a:solidFill>
                            <a:schemeClr val="tx1"/>
                          </a:solidFill>
                          <a:effectLst/>
                        </a:rPr>
                        <a:t>3.50 - 4.49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Agree =A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301919"/>
                  </a:ext>
                </a:extLst>
              </a:tr>
              <a:tr h="625256">
                <a:tc>
                  <a:txBody>
                    <a:bodyPr/>
                    <a:lstStyle/>
                    <a:p>
                      <a:pPr>
                        <a:lnSpc>
                          <a:spcPct val="107000"/>
                        </a:lnSpc>
                        <a:spcAft>
                          <a:spcPts val="800"/>
                        </a:spcAft>
                      </a:pPr>
                      <a:r>
                        <a:rPr lang="en-GB" sz="1400">
                          <a:solidFill>
                            <a:schemeClr val="tx1"/>
                          </a:solidFill>
                          <a:effectLst/>
                        </a:rPr>
                        <a:t>4.50 - 5.00</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Agree =SA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547238"/>
                  </a:ext>
                </a:extLst>
              </a:tr>
            </a:tbl>
          </a:graphicData>
        </a:graphic>
      </p:graphicFrame>
      <p:sp>
        <p:nvSpPr>
          <p:cNvPr id="3" name="Rectangle 2">
            <a:extLst>
              <a:ext uri="{FF2B5EF4-FFF2-40B4-BE49-F238E27FC236}">
                <a16:creationId xmlns:a16="http://schemas.microsoft.com/office/drawing/2014/main" id="{D05239AF-86E1-4C9F-9369-82B840B39D0D}"/>
              </a:ext>
            </a:extLst>
          </p:cNvPr>
          <p:cNvSpPr/>
          <p:nvPr/>
        </p:nvSpPr>
        <p:spPr>
          <a:xfrm>
            <a:off x="1533374" y="2618045"/>
            <a:ext cx="428367"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8" name="Rectangle 7">
            <a:extLst>
              <a:ext uri="{FF2B5EF4-FFF2-40B4-BE49-F238E27FC236}">
                <a16:creationId xmlns:a16="http://schemas.microsoft.com/office/drawing/2014/main" id="{204A9D33-F2A8-4675-9371-C4F974EECEDB}"/>
              </a:ext>
            </a:extLst>
          </p:cNvPr>
          <p:cNvSpPr/>
          <p:nvPr/>
        </p:nvSpPr>
        <p:spPr>
          <a:xfrm>
            <a:off x="3268663" y="3375763"/>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9" name="Rectangle 8">
            <a:extLst>
              <a:ext uri="{FF2B5EF4-FFF2-40B4-BE49-F238E27FC236}">
                <a16:creationId xmlns:a16="http://schemas.microsoft.com/office/drawing/2014/main" id="{628C61F0-B7D3-41D8-A77E-770B52061EAE}"/>
              </a:ext>
            </a:extLst>
          </p:cNvPr>
          <p:cNvSpPr/>
          <p:nvPr/>
        </p:nvSpPr>
        <p:spPr>
          <a:xfrm>
            <a:off x="4738282" y="3297863"/>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561B11C-21D7-4E96-8C70-23A81A01D268}"/>
              </a:ext>
            </a:extLst>
          </p:cNvPr>
          <p:cNvSpPr/>
          <p:nvPr/>
        </p:nvSpPr>
        <p:spPr>
          <a:xfrm>
            <a:off x="6207901" y="3641026"/>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12" name="Rectangle 11">
            <a:extLst>
              <a:ext uri="{FF2B5EF4-FFF2-40B4-BE49-F238E27FC236}">
                <a16:creationId xmlns:a16="http://schemas.microsoft.com/office/drawing/2014/main" id="{B2C8BC51-8AC7-4DE7-9D2F-465A76F9FDF4}"/>
              </a:ext>
            </a:extLst>
          </p:cNvPr>
          <p:cNvSpPr/>
          <p:nvPr/>
        </p:nvSpPr>
        <p:spPr>
          <a:xfrm>
            <a:off x="7659780" y="3641026"/>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13" name="Rectangle 12">
            <a:extLst>
              <a:ext uri="{FF2B5EF4-FFF2-40B4-BE49-F238E27FC236}">
                <a16:creationId xmlns:a16="http://schemas.microsoft.com/office/drawing/2014/main" id="{EAF7EBEA-3808-4BC9-B03F-3D2F1749DAE2}"/>
              </a:ext>
            </a:extLst>
          </p:cNvPr>
          <p:cNvSpPr/>
          <p:nvPr/>
        </p:nvSpPr>
        <p:spPr>
          <a:xfrm>
            <a:off x="7659780" y="2774998"/>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407DE8DC-63C6-43A3-9DB7-34CE450F3A6E}"/>
              </a:ext>
            </a:extLst>
          </p:cNvPr>
          <p:cNvSpPr/>
          <p:nvPr/>
        </p:nvSpPr>
        <p:spPr>
          <a:xfrm>
            <a:off x="9147139" y="2968951"/>
            <a:ext cx="256024"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DEC8DBF3-DC77-44FB-BB6C-55AF750BD4A6}"/>
              </a:ext>
            </a:extLst>
          </p:cNvPr>
          <p:cNvSpPr/>
          <p:nvPr/>
        </p:nvSpPr>
        <p:spPr>
          <a:xfrm>
            <a:off x="1747557" y="1941957"/>
            <a:ext cx="428367"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16" name="Rectangle 15">
            <a:extLst>
              <a:ext uri="{FF2B5EF4-FFF2-40B4-BE49-F238E27FC236}">
                <a16:creationId xmlns:a16="http://schemas.microsoft.com/office/drawing/2014/main" id="{383D1373-7B28-4FE7-ADEC-5B09840ECE9D}"/>
              </a:ext>
            </a:extLst>
          </p:cNvPr>
          <p:cNvSpPr/>
          <p:nvPr/>
        </p:nvSpPr>
        <p:spPr>
          <a:xfrm>
            <a:off x="3268663" y="2808416"/>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18" name="Rectangle 17">
            <a:extLst>
              <a:ext uri="{FF2B5EF4-FFF2-40B4-BE49-F238E27FC236}">
                <a16:creationId xmlns:a16="http://schemas.microsoft.com/office/drawing/2014/main" id="{5F471B1D-9A70-458B-ABD7-436B16EF5793}"/>
              </a:ext>
            </a:extLst>
          </p:cNvPr>
          <p:cNvSpPr/>
          <p:nvPr/>
        </p:nvSpPr>
        <p:spPr>
          <a:xfrm>
            <a:off x="4738282" y="2529726"/>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67FB9A94-04F3-452E-9BC9-17771D9C6364}"/>
              </a:ext>
            </a:extLst>
          </p:cNvPr>
          <p:cNvSpPr/>
          <p:nvPr/>
        </p:nvSpPr>
        <p:spPr>
          <a:xfrm>
            <a:off x="6207901" y="3017382"/>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20" name="Rectangle 19">
            <a:extLst>
              <a:ext uri="{FF2B5EF4-FFF2-40B4-BE49-F238E27FC236}">
                <a16:creationId xmlns:a16="http://schemas.microsoft.com/office/drawing/2014/main" id="{693B0890-7F97-4F60-8C97-BCE1A551A996}"/>
              </a:ext>
            </a:extLst>
          </p:cNvPr>
          <p:cNvSpPr/>
          <p:nvPr/>
        </p:nvSpPr>
        <p:spPr>
          <a:xfrm>
            <a:off x="9170308" y="2494162"/>
            <a:ext cx="256024"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1" name="Speech Bubble: Oval 20">
            <a:extLst>
              <a:ext uri="{FF2B5EF4-FFF2-40B4-BE49-F238E27FC236}">
                <a16:creationId xmlns:a16="http://schemas.microsoft.com/office/drawing/2014/main" id="{33626900-32E8-4A04-BA56-F086D537F408}"/>
              </a:ext>
            </a:extLst>
          </p:cNvPr>
          <p:cNvSpPr/>
          <p:nvPr/>
        </p:nvSpPr>
        <p:spPr>
          <a:xfrm>
            <a:off x="6911217" y="136525"/>
            <a:ext cx="5175374" cy="1936480"/>
          </a:xfrm>
          <a:prstGeom prst="wedgeEllipseCallout">
            <a:avLst>
              <a:gd name="adj1" fmla="val -47844"/>
              <a:gd name="adj2" fmla="val 340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t>“… </a:t>
            </a:r>
            <a:r>
              <a:rPr lang="en-GB" b="0" i="1" dirty="0">
                <a:solidFill>
                  <a:srgbClr val="202124"/>
                </a:solidFill>
                <a:effectLst/>
                <a:latin typeface="Roboto" panose="02000000000000000000" pitchFamily="2" charset="0"/>
              </a:rPr>
              <a:t>Lack of portable drinking water …”, “Some teachers are suffering from chronic liver disease which they don't have the funds to Carter for </a:t>
            </a:r>
            <a:r>
              <a:rPr lang="en-GB" i="1" dirty="0"/>
              <a:t>…” (</a:t>
            </a:r>
            <a:r>
              <a:rPr lang="en-GB" b="1" i="1" dirty="0"/>
              <a:t>Respondent S12, T4</a:t>
            </a:r>
            <a:r>
              <a:rPr lang="en-GB" i="1" dirty="0"/>
              <a:t>)</a:t>
            </a:r>
          </a:p>
        </p:txBody>
      </p:sp>
    </p:spTree>
    <p:extLst>
      <p:ext uri="{BB962C8B-B14F-4D97-AF65-F5344CB8AC3E}">
        <p14:creationId xmlns:p14="http://schemas.microsoft.com/office/powerpoint/2010/main" val="530633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73FDE585-A1DF-4988-AB39-72488591138B}"/>
              </a:ext>
            </a:extLst>
          </p:cNvPr>
          <p:cNvGraphicFramePr/>
          <p:nvPr/>
        </p:nvGraphicFramePr>
        <p:xfrm>
          <a:off x="0" y="1448922"/>
          <a:ext cx="9823621" cy="51125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244515" y="473956"/>
            <a:ext cx="5016631" cy="655955"/>
          </a:xfrm>
        </p:spPr>
        <p:txBody>
          <a:bodyPr>
            <a:noAutofit/>
          </a:bodyPr>
          <a:lstStyle/>
          <a:p>
            <a:r>
              <a:rPr lang="en-GB" sz="4000" b="1" dirty="0">
                <a:latin typeface="Arial Black" panose="020B0A04020102020204" pitchFamily="34" charset="0"/>
              </a:rPr>
              <a:t>Key Findings</a:t>
            </a:r>
            <a:endParaRPr lang="en-GB" sz="18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11</a:t>
            </a:fld>
            <a:endParaRPr lang="en-GB"/>
          </a:p>
        </p:txBody>
      </p:sp>
      <p:sp>
        <p:nvSpPr>
          <p:cNvPr id="8" name="Rectangle 7">
            <a:extLst>
              <a:ext uri="{FF2B5EF4-FFF2-40B4-BE49-F238E27FC236}">
                <a16:creationId xmlns:a16="http://schemas.microsoft.com/office/drawing/2014/main" id="{204A9D33-F2A8-4675-9371-C4F974EECEDB}"/>
              </a:ext>
            </a:extLst>
          </p:cNvPr>
          <p:cNvSpPr/>
          <p:nvPr/>
        </p:nvSpPr>
        <p:spPr>
          <a:xfrm>
            <a:off x="2427436" y="4391935"/>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9" name="Rectangle 8">
            <a:extLst>
              <a:ext uri="{FF2B5EF4-FFF2-40B4-BE49-F238E27FC236}">
                <a16:creationId xmlns:a16="http://schemas.microsoft.com/office/drawing/2014/main" id="{628C61F0-B7D3-41D8-A77E-770B52061EAE}"/>
              </a:ext>
            </a:extLst>
          </p:cNvPr>
          <p:cNvSpPr/>
          <p:nvPr/>
        </p:nvSpPr>
        <p:spPr>
          <a:xfrm>
            <a:off x="1663160" y="3379416"/>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561B11C-21D7-4E96-8C70-23A81A01D268}"/>
              </a:ext>
            </a:extLst>
          </p:cNvPr>
          <p:cNvSpPr/>
          <p:nvPr/>
        </p:nvSpPr>
        <p:spPr>
          <a:xfrm>
            <a:off x="6668731" y="3736358"/>
            <a:ext cx="244719"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N</a:t>
            </a:r>
          </a:p>
        </p:txBody>
      </p:sp>
      <p:sp>
        <p:nvSpPr>
          <p:cNvPr id="13" name="Rectangle 12">
            <a:extLst>
              <a:ext uri="{FF2B5EF4-FFF2-40B4-BE49-F238E27FC236}">
                <a16:creationId xmlns:a16="http://schemas.microsoft.com/office/drawing/2014/main" id="{EAF7EBEA-3808-4BC9-B03F-3D2F1749DAE2}"/>
              </a:ext>
            </a:extLst>
          </p:cNvPr>
          <p:cNvSpPr/>
          <p:nvPr/>
        </p:nvSpPr>
        <p:spPr>
          <a:xfrm>
            <a:off x="8803892" y="2834376"/>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407DE8DC-63C6-43A3-9DB7-34CE450F3A6E}"/>
              </a:ext>
            </a:extLst>
          </p:cNvPr>
          <p:cNvSpPr/>
          <p:nvPr/>
        </p:nvSpPr>
        <p:spPr>
          <a:xfrm>
            <a:off x="8803891" y="3238795"/>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27D9643A-155D-44F2-9AB0-197769856327}"/>
              </a:ext>
            </a:extLst>
          </p:cNvPr>
          <p:cNvSpPr/>
          <p:nvPr/>
        </p:nvSpPr>
        <p:spPr>
          <a:xfrm>
            <a:off x="4532221" y="2658818"/>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8FB63E08-384D-4295-BE24-5BB6D760CC28}"/>
              </a:ext>
            </a:extLst>
          </p:cNvPr>
          <p:cNvSpPr/>
          <p:nvPr/>
        </p:nvSpPr>
        <p:spPr>
          <a:xfrm>
            <a:off x="4498772" y="3357596"/>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F6B4C9D4-FBF6-4A08-9F6D-940A3B1D8955}"/>
              </a:ext>
            </a:extLst>
          </p:cNvPr>
          <p:cNvSpPr/>
          <p:nvPr/>
        </p:nvSpPr>
        <p:spPr>
          <a:xfrm>
            <a:off x="6619271" y="3157555"/>
            <a:ext cx="291946"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graphicFrame>
        <p:nvGraphicFramePr>
          <p:cNvPr id="22" name="Table 21">
            <a:extLst>
              <a:ext uri="{FF2B5EF4-FFF2-40B4-BE49-F238E27FC236}">
                <a16:creationId xmlns:a16="http://schemas.microsoft.com/office/drawing/2014/main" id="{AB7C3804-4065-4DAA-A0D9-04978E1A4C58}"/>
              </a:ext>
            </a:extLst>
          </p:cNvPr>
          <p:cNvGraphicFramePr>
            <a:graphicFrameLocks noGrp="1"/>
          </p:cNvGraphicFramePr>
          <p:nvPr/>
        </p:nvGraphicFramePr>
        <p:xfrm>
          <a:off x="10098517" y="2296512"/>
          <a:ext cx="1842419" cy="3836267"/>
        </p:xfrm>
        <a:graphic>
          <a:graphicData uri="http://schemas.openxmlformats.org/drawingml/2006/table">
            <a:tbl>
              <a:tblPr firstRow="1" firstCol="1" bandRow="1">
                <a:tableStyleId>{5940675A-B579-460E-94D1-54222C63F5DA}</a:tableStyleId>
              </a:tblPr>
              <a:tblGrid>
                <a:gridCol w="951279">
                  <a:extLst>
                    <a:ext uri="{9D8B030D-6E8A-4147-A177-3AD203B41FA5}">
                      <a16:colId xmlns:a16="http://schemas.microsoft.com/office/drawing/2014/main" val="2925397511"/>
                    </a:ext>
                  </a:extLst>
                </a:gridCol>
                <a:gridCol w="891140">
                  <a:extLst>
                    <a:ext uri="{9D8B030D-6E8A-4147-A177-3AD203B41FA5}">
                      <a16:colId xmlns:a16="http://schemas.microsoft.com/office/drawing/2014/main" val="3578581715"/>
                    </a:ext>
                  </a:extLst>
                </a:gridCol>
              </a:tblGrid>
              <a:tr h="559563">
                <a:tc>
                  <a:txBody>
                    <a:bodyPr/>
                    <a:lstStyle/>
                    <a:p>
                      <a:pPr>
                        <a:lnSpc>
                          <a:spcPct val="107000"/>
                        </a:lnSpc>
                        <a:spcAft>
                          <a:spcPts val="800"/>
                        </a:spcAft>
                      </a:pPr>
                      <a:r>
                        <a:rPr lang="en-GB" sz="1400" b="1" dirty="0">
                          <a:solidFill>
                            <a:schemeClr val="tx1"/>
                          </a:solidFill>
                          <a:effectLst/>
                        </a:rPr>
                        <a:t>Mean Score Range</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solidFill>
                            <a:schemeClr val="tx1"/>
                          </a:solidFill>
                          <a:effectLst/>
                        </a:rPr>
                        <a:t>Interpretation</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651408"/>
                  </a:ext>
                </a:extLst>
              </a:tr>
              <a:tr h="625256">
                <a:tc>
                  <a:txBody>
                    <a:bodyPr/>
                    <a:lstStyle/>
                    <a:p>
                      <a:pPr>
                        <a:lnSpc>
                          <a:spcPct val="107000"/>
                        </a:lnSpc>
                        <a:spcAft>
                          <a:spcPts val="800"/>
                        </a:spcAft>
                      </a:pPr>
                      <a:r>
                        <a:rPr lang="en-GB" sz="1400">
                          <a:solidFill>
                            <a:schemeClr val="tx1"/>
                          </a:solidFill>
                          <a:effectLst/>
                        </a:rPr>
                        <a:t>1.00 - 1.49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Disagree =SD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625062"/>
                  </a:ext>
                </a:extLst>
              </a:tr>
              <a:tr h="625256">
                <a:tc>
                  <a:txBody>
                    <a:bodyPr/>
                    <a:lstStyle/>
                    <a:p>
                      <a:pPr>
                        <a:lnSpc>
                          <a:spcPct val="107000"/>
                        </a:lnSpc>
                        <a:spcAft>
                          <a:spcPts val="800"/>
                        </a:spcAft>
                      </a:pPr>
                      <a:r>
                        <a:rPr lang="en-GB" sz="1400">
                          <a:solidFill>
                            <a:schemeClr val="tx1"/>
                          </a:solidFill>
                          <a:effectLst/>
                        </a:rPr>
                        <a:t>1.50 - 2.49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Disagree=D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824613"/>
                  </a:ext>
                </a:extLst>
              </a:tr>
              <a:tr h="625256">
                <a:tc>
                  <a:txBody>
                    <a:bodyPr/>
                    <a:lstStyle/>
                    <a:p>
                      <a:pPr>
                        <a:lnSpc>
                          <a:spcPct val="107000"/>
                        </a:lnSpc>
                        <a:spcAft>
                          <a:spcPts val="800"/>
                        </a:spcAft>
                      </a:pPr>
                      <a:r>
                        <a:rPr lang="en-GB" sz="1400">
                          <a:solidFill>
                            <a:schemeClr val="tx1"/>
                          </a:solidFill>
                          <a:effectLst/>
                        </a:rPr>
                        <a:t>2.50 - 3.49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Neutral =N</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544894"/>
                  </a:ext>
                </a:extLst>
              </a:tr>
              <a:tr h="611060">
                <a:tc>
                  <a:txBody>
                    <a:bodyPr/>
                    <a:lstStyle/>
                    <a:p>
                      <a:pPr>
                        <a:lnSpc>
                          <a:spcPct val="107000"/>
                        </a:lnSpc>
                        <a:spcAft>
                          <a:spcPts val="800"/>
                        </a:spcAft>
                      </a:pPr>
                      <a:r>
                        <a:rPr lang="en-GB" sz="1400">
                          <a:solidFill>
                            <a:schemeClr val="tx1"/>
                          </a:solidFill>
                          <a:effectLst/>
                        </a:rPr>
                        <a:t>3.50 - 4.49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Agree =A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301919"/>
                  </a:ext>
                </a:extLst>
              </a:tr>
              <a:tr h="625256">
                <a:tc>
                  <a:txBody>
                    <a:bodyPr/>
                    <a:lstStyle/>
                    <a:p>
                      <a:pPr>
                        <a:lnSpc>
                          <a:spcPct val="107000"/>
                        </a:lnSpc>
                        <a:spcAft>
                          <a:spcPts val="800"/>
                        </a:spcAft>
                      </a:pPr>
                      <a:r>
                        <a:rPr lang="en-GB" sz="1400">
                          <a:solidFill>
                            <a:schemeClr val="tx1"/>
                          </a:solidFill>
                          <a:effectLst/>
                        </a:rPr>
                        <a:t>4.50 - 5.00</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Agree =SA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547238"/>
                  </a:ext>
                </a:extLst>
              </a:tr>
            </a:tbl>
          </a:graphicData>
        </a:graphic>
      </p:graphicFrame>
      <p:sp>
        <p:nvSpPr>
          <p:cNvPr id="7" name="Speech Bubble: Oval 6">
            <a:extLst>
              <a:ext uri="{FF2B5EF4-FFF2-40B4-BE49-F238E27FC236}">
                <a16:creationId xmlns:a16="http://schemas.microsoft.com/office/drawing/2014/main" id="{B5F79C87-F1AC-4C34-BBC6-6E75386FB635}"/>
              </a:ext>
            </a:extLst>
          </p:cNvPr>
          <p:cNvSpPr/>
          <p:nvPr/>
        </p:nvSpPr>
        <p:spPr>
          <a:xfrm>
            <a:off x="6911217" y="136525"/>
            <a:ext cx="5175374" cy="1936480"/>
          </a:xfrm>
          <a:prstGeom prst="wedgeEllipseCallout">
            <a:avLst>
              <a:gd name="adj1" fmla="val -47844"/>
              <a:gd name="adj2" fmla="val 340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t>“… Staying in the rural areas are not easy … feeding, transportation and the environmental conditions [are] making teachers to have a lot of mental health issue…” (</a:t>
            </a:r>
            <a:r>
              <a:rPr lang="en-GB" b="1" i="1" dirty="0"/>
              <a:t>Respondent T6</a:t>
            </a:r>
            <a:r>
              <a:rPr lang="en-GB" i="1" dirty="0"/>
              <a:t>)</a:t>
            </a:r>
          </a:p>
        </p:txBody>
      </p:sp>
    </p:spTree>
    <p:extLst>
      <p:ext uri="{BB962C8B-B14F-4D97-AF65-F5344CB8AC3E}">
        <p14:creationId xmlns:p14="http://schemas.microsoft.com/office/powerpoint/2010/main" val="1907023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5269831B-1D8F-4995-BFE9-A7B69F9CBE5C}"/>
              </a:ext>
            </a:extLst>
          </p:cNvPr>
          <p:cNvGraphicFramePr/>
          <p:nvPr/>
        </p:nvGraphicFramePr>
        <p:xfrm>
          <a:off x="620110" y="1448922"/>
          <a:ext cx="8902262" cy="51129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2455394" y="273561"/>
            <a:ext cx="11668760" cy="655955"/>
          </a:xfrm>
        </p:spPr>
        <p:txBody>
          <a:bodyPr>
            <a:noAutofit/>
          </a:bodyPr>
          <a:lstStyle/>
          <a:p>
            <a:pPr algn="ctr"/>
            <a:r>
              <a:rPr lang="en-GB" sz="4000" b="1" dirty="0">
                <a:latin typeface="Arial Black" panose="020B0A04020102020204" pitchFamily="34" charset="0"/>
              </a:rPr>
              <a:t>Key Findings</a:t>
            </a:r>
            <a:endParaRPr lang="en-GB" sz="18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12</a:t>
            </a:fld>
            <a:endParaRPr lang="en-GB"/>
          </a:p>
        </p:txBody>
      </p:sp>
      <p:sp>
        <p:nvSpPr>
          <p:cNvPr id="8" name="Rectangle 7">
            <a:extLst>
              <a:ext uri="{FF2B5EF4-FFF2-40B4-BE49-F238E27FC236}">
                <a16:creationId xmlns:a16="http://schemas.microsoft.com/office/drawing/2014/main" id="{204A9D33-F2A8-4675-9371-C4F974EECEDB}"/>
              </a:ext>
            </a:extLst>
          </p:cNvPr>
          <p:cNvSpPr/>
          <p:nvPr/>
        </p:nvSpPr>
        <p:spPr>
          <a:xfrm>
            <a:off x="2234046" y="3762015"/>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9" name="Rectangle 8">
            <a:extLst>
              <a:ext uri="{FF2B5EF4-FFF2-40B4-BE49-F238E27FC236}">
                <a16:creationId xmlns:a16="http://schemas.microsoft.com/office/drawing/2014/main" id="{628C61F0-B7D3-41D8-A77E-770B52061EAE}"/>
              </a:ext>
            </a:extLst>
          </p:cNvPr>
          <p:cNvSpPr/>
          <p:nvPr/>
        </p:nvSpPr>
        <p:spPr>
          <a:xfrm>
            <a:off x="2020818" y="3147505"/>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561B11C-21D7-4E96-8C70-23A81A01D268}"/>
              </a:ext>
            </a:extLst>
          </p:cNvPr>
          <p:cNvSpPr/>
          <p:nvPr/>
        </p:nvSpPr>
        <p:spPr>
          <a:xfrm>
            <a:off x="6248366" y="3117806"/>
            <a:ext cx="244719"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N</a:t>
            </a:r>
          </a:p>
        </p:txBody>
      </p:sp>
      <p:sp>
        <p:nvSpPr>
          <p:cNvPr id="13" name="Rectangle 12">
            <a:extLst>
              <a:ext uri="{FF2B5EF4-FFF2-40B4-BE49-F238E27FC236}">
                <a16:creationId xmlns:a16="http://schemas.microsoft.com/office/drawing/2014/main" id="{EAF7EBEA-3808-4BC9-B03F-3D2F1749DAE2}"/>
              </a:ext>
            </a:extLst>
          </p:cNvPr>
          <p:cNvSpPr/>
          <p:nvPr/>
        </p:nvSpPr>
        <p:spPr>
          <a:xfrm>
            <a:off x="8824912" y="2508558"/>
            <a:ext cx="388454"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407DE8DC-63C6-43A3-9DB7-34CE450F3A6E}"/>
              </a:ext>
            </a:extLst>
          </p:cNvPr>
          <p:cNvSpPr/>
          <p:nvPr/>
        </p:nvSpPr>
        <p:spPr>
          <a:xfrm>
            <a:off x="8866951" y="3207265"/>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27D9643A-155D-44F2-9AB0-197769856327}"/>
              </a:ext>
            </a:extLst>
          </p:cNvPr>
          <p:cNvSpPr/>
          <p:nvPr/>
        </p:nvSpPr>
        <p:spPr>
          <a:xfrm>
            <a:off x="4532221" y="2658818"/>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8FB63E08-384D-4295-BE24-5BB6D760CC28}"/>
              </a:ext>
            </a:extLst>
          </p:cNvPr>
          <p:cNvSpPr/>
          <p:nvPr/>
        </p:nvSpPr>
        <p:spPr>
          <a:xfrm>
            <a:off x="4808863" y="3588935"/>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F6B4C9D4-FBF6-4A08-9F6D-940A3B1D8955}"/>
              </a:ext>
            </a:extLst>
          </p:cNvPr>
          <p:cNvSpPr/>
          <p:nvPr/>
        </p:nvSpPr>
        <p:spPr>
          <a:xfrm>
            <a:off x="6210380" y="2377796"/>
            <a:ext cx="291946"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graphicFrame>
        <p:nvGraphicFramePr>
          <p:cNvPr id="22" name="Table 21">
            <a:extLst>
              <a:ext uri="{FF2B5EF4-FFF2-40B4-BE49-F238E27FC236}">
                <a16:creationId xmlns:a16="http://schemas.microsoft.com/office/drawing/2014/main" id="{AB7C3804-4065-4DAA-A0D9-04978E1A4C58}"/>
              </a:ext>
            </a:extLst>
          </p:cNvPr>
          <p:cNvGraphicFramePr>
            <a:graphicFrameLocks noGrp="1"/>
          </p:cNvGraphicFramePr>
          <p:nvPr/>
        </p:nvGraphicFramePr>
        <p:xfrm>
          <a:off x="10169610" y="1754659"/>
          <a:ext cx="1842419" cy="3836267"/>
        </p:xfrm>
        <a:graphic>
          <a:graphicData uri="http://schemas.openxmlformats.org/drawingml/2006/table">
            <a:tbl>
              <a:tblPr firstRow="1" firstCol="1" bandRow="1">
                <a:tableStyleId>{5940675A-B579-460E-94D1-54222C63F5DA}</a:tableStyleId>
              </a:tblPr>
              <a:tblGrid>
                <a:gridCol w="951279">
                  <a:extLst>
                    <a:ext uri="{9D8B030D-6E8A-4147-A177-3AD203B41FA5}">
                      <a16:colId xmlns:a16="http://schemas.microsoft.com/office/drawing/2014/main" val="2925397511"/>
                    </a:ext>
                  </a:extLst>
                </a:gridCol>
                <a:gridCol w="891140">
                  <a:extLst>
                    <a:ext uri="{9D8B030D-6E8A-4147-A177-3AD203B41FA5}">
                      <a16:colId xmlns:a16="http://schemas.microsoft.com/office/drawing/2014/main" val="3578581715"/>
                    </a:ext>
                  </a:extLst>
                </a:gridCol>
              </a:tblGrid>
              <a:tr h="559563">
                <a:tc>
                  <a:txBody>
                    <a:bodyPr/>
                    <a:lstStyle/>
                    <a:p>
                      <a:pPr>
                        <a:lnSpc>
                          <a:spcPct val="107000"/>
                        </a:lnSpc>
                        <a:spcAft>
                          <a:spcPts val="800"/>
                        </a:spcAft>
                      </a:pPr>
                      <a:r>
                        <a:rPr lang="en-GB" sz="1400" b="1" dirty="0">
                          <a:solidFill>
                            <a:schemeClr val="tx1"/>
                          </a:solidFill>
                          <a:effectLst/>
                        </a:rPr>
                        <a:t>Mean Score Range</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solidFill>
                            <a:schemeClr val="tx1"/>
                          </a:solidFill>
                          <a:effectLst/>
                        </a:rPr>
                        <a:t>Interpretation</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651408"/>
                  </a:ext>
                </a:extLst>
              </a:tr>
              <a:tr h="625256">
                <a:tc>
                  <a:txBody>
                    <a:bodyPr/>
                    <a:lstStyle/>
                    <a:p>
                      <a:pPr>
                        <a:lnSpc>
                          <a:spcPct val="107000"/>
                        </a:lnSpc>
                        <a:spcAft>
                          <a:spcPts val="800"/>
                        </a:spcAft>
                      </a:pPr>
                      <a:r>
                        <a:rPr lang="en-GB" sz="1400">
                          <a:solidFill>
                            <a:schemeClr val="tx1"/>
                          </a:solidFill>
                          <a:effectLst/>
                        </a:rPr>
                        <a:t>1.00 - 1.49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Disagree =SD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625062"/>
                  </a:ext>
                </a:extLst>
              </a:tr>
              <a:tr h="625256">
                <a:tc>
                  <a:txBody>
                    <a:bodyPr/>
                    <a:lstStyle/>
                    <a:p>
                      <a:pPr>
                        <a:lnSpc>
                          <a:spcPct val="107000"/>
                        </a:lnSpc>
                        <a:spcAft>
                          <a:spcPts val="800"/>
                        </a:spcAft>
                      </a:pPr>
                      <a:r>
                        <a:rPr lang="en-GB" sz="1400">
                          <a:solidFill>
                            <a:schemeClr val="tx1"/>
                          </a:solidFill>
                          <a:effectLst/>
                        </a:rPr>
                        <a:t>1.50 - 2.49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Disagree=D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824613"/>
                  </a:ext>
                </a:extLst>
              </a:tr>
              <a:tr h="625256">
                <a:tc>
                  <a:txBody>
                    <a:bodyPr/>
                    <a:lstStyle/>
                    <a:p>
                      <a:pPr>
                        <a:lnSpc>
                          <a:spcPct val="107000"/>
                        </a:lnSpc>
                        <a:spcAft>
                          <a:spcPts val="800"/>
                        </a:spcAft>
                      </a:pPr>
                      <a:r>
                        <a:rPr lang="en-GB" sz="1400">
                          <a:solidFill>
                            <a:schemeClr val="tx1"/>
                          </a:solidFill>
                          <a:effectLst/>
                        </a:rPr>
                        <a:t>2.50 - 3.49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Neutral =N</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544894"/>
                  </a:ext>
                </a:extLst>
              </a:tr>
              <a:tr h="611060">
                <a:tc>
                  <a:txBody>
                    <a:bodyPr/>
                    <a:lstStyle/>
                    <a:p>
                      <a:pPr>
                        <a:lnSpc>
                          <a:spcPct val="107000"/>
                        </a:lnSpc>
                        <a:spcAft>
                          <a:spcPts val="800"/>
                        </a:spcAft>
                      </a:pPr>
                      <a:r>
                        <a:rPr lang="en-GB" sz="1400">
                          <a:solidFill>
                            <a:schemeClr val="tx1"/>
                          </a:solidFill>
                          <a:effectLst/>
                        </a:rPr>
                        <a:t>3.50 - 4.49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Agree =A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301919"/>
                  </a:ext>
                </a:extLst>
              </a:tr>
              <a:tr h="625256">
                <a:tc>
                  <a:txBody>
                    <a:bodyPr/>
                    <a:lstStyle/>
                    <a:p>
                      <a:pPr>
                        <a:lnSpc>
                          <a:spcPct val="107000"/>
                        </a:lnSpc>
                        <a:spcAft>
                          <a:spcPts val="800"/>
                        </a:spcAft>
                      </a:pPr>
                      <a:r>
                        <a:rPr lang="en-GB" sz="1400">
                          <a:solidFill>
                            <a:schemeClr val="tx1"/>
                          </a:solidFill>
                          <a:effectLst/>
                        </a:rPr>
                        <a:t>4.50 - 5.00</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Agree =SA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547238"/>
                  </a:ext>
                </a:extLst>
              </a:tr>
            </a:tbl>
          </a:graphicData>
        </a:graphic>
      </p:graphicFrame>
      <p:sp>
        <p:nvSpPr>
          <p:cNvPr id="16" name="Rectangle 15">
            <a:extLst>
              <a:ext uri="{FF2B5EF4-FFF2-40B4-BE49-F238E27FC236}">
                <a16:creationId xmlns:a16="http://schemas.microsoft.com/office/drawing/2014/main" id="{113B3F3A-D72C-469A-8C39-58C44D52E4A6}"/>
              </a:ext>
            </a:extLst>
          </p:cNvPr>
          <p:cNvSpPr/>
          <p:nvPr/>
        </p:nvSpPr>
        <p:spPr>
          <a:xfrm>
            <a:off x="3559588" y="2397208"/>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23" name="Rectangle 22">
            <a:extLst>
              <a:ext uri="{FF2B5EF4-FFF2-40B4-BE49-F238E27FC236}">
                <a16:creationId xmlns:a16="http://schemas.microsoft.com/office/drawing/2014/main" id="{364FF508-1F13-4A28-8688-C81AA2F2D493}"/>
              </a:ext>
            </a:extLst>
          </p:cNvPr>
          <p:cNvSpPr/>
          <p:nvPr/>
        </p:nvSpPr>
        <p:spPr>
          <a:xfrm>
            <a:off x="7524249" y="2156808"/>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24" name="Rectangle 23">
            <a:extLst>
              <a:ext uri="{FF2B5EF4-FFF2-40B4-BE49-F238E27FC236}">
                <a16:creationId xmlns:a16="http://schemas.microsoft.com/office/drawing/2014/main" id="{DA6192E7-F87A-4180-BE3B-7759CC73EDEB}"/>
              </a:ext>
            </a:extLst>
          </p:cNvPr>
          <p:cNvSpPr/>
          <p:nvPr/>
        </p:nvSpPr>
        <p:spPr>
          <a:xfrm>
            <a:off x="3567112" y="3109381"/>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6F4C9702-402F-4698-81FF-D04A58C213B6}"/>
              </a:ext>
            </a:extLst>
          </p:cNvPr>
          <p:cNvSpPr/>
          <p:nvPr/>
        </p:nvSpPr>
        <p:spPr>
          <a:xfrm>
            <a:off x="7594064" y="3062885"/>
            <a:ext cx="244719"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N</a:t>
            </a:r>
          </a:p>
        </p:txBody>
      </p:sp>
    </p:spTree>
    <p:extLst>
      <p:ext uri="{BB962C8B-B14F-4D97-AF65-F5344CB8AC3E}">
        <p14:creationId xmlns:p14="http://schemas.microsoft.com/office/powerpoint/2010/main" val="1736345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60DB5BC8-CC1B-4B51-84E1-911EC52F347A}"/>
              </a:ext>
            </a:extLst>
          </p:cNvPr>
          <p:cNvGraphicFramePr/>
          <p:nvPr/>
        </p:nvGraphicFramePr>
        <p:xfrm>
          <a:off x="179971" y="1631485"/>
          <a:ext cx="9678732" cy="49074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105409" y="531357"/>
            <a:ext cx="11668760" cy="655955"/>
          </a:xfrm>
        </p:spPr>
        <p:txBody>
          <a:bodyPr>
            <a:noAutofit/>
          </a:bodyPr>
          <a:lstStyle/>
          <a:p>
            <a:r>
              <a:rPr lang="en-GB" sz="4000" b="1" dirty="0">
                <a:latin typeface="Arial Black" panose="020B0A04020102020204" pitchFamily="34" charset="0"/>
              </a:rPr>
              <a:t>Key Findings</a:t>
            </a:r>
            <a:endParaRPr lang="en-GB" sz="18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13</a:t>
            </a:fld>
            <a:endParaRPr lang="en-GB"/>
          </a:p>
        </p:txBody>
      </p:sp>
      <p:sp>
        <p:nvSpPr>
          <p:cNvPr id="8" name="Rectangle 7">
            <a:extLst>
              <a:ext uri="{FF2B5EF4-FFF2-40B4-BE49-F238E27FC236}">
                <a16:creationId xmlns:a16="http://schemas.microsoft.com/office/drawing/2014/main" id="{204A9D33-F2A8-4675-9371-C4F974EECEDB}"/>
              </a:ext>
            </a:extLst>
          </p:cNvPr>
          <p:cNvSpPr/>
          <p:nvPr/>
        </p:nvSpPr>
        <p:spPr>
          <a:xfrm>
            <a:off x="2072015" y="3521271"/>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628C61F0-B7D3-41D8-A77E-770B52061EAE}"/>
              </a:ext>
            </a:extLst>
          </p:cNvPr>
          <p:cNvSpPr/>
          <p:nvPr/>
        </p:nvSpPr>
        <p:spPr>
          <a:xfrm>
            <a:off x="2088135" y="2591189"/>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13" name="Rectangle 12">
            <a:extLst>
              <a:ext uri="{FF2B5EF4-FFF2-40B4-BE49-F238E27FC236}">
                <a16:creationId xmlns:a16="http://schemas.microsoft.com/office/drawing/2014/main" id="{EAF7EBEA-3808-4BC9-B03F-3D2F1749DAE2}"/>
              </a:ext>
            </a:extLst>
          </p:cNvPr>
          <p:cNvSpPr/>
          <p:nvPr/>
        </p:nvSpPr>
        <p:spPr>
          <a:xfrm>
            <a:off x="8982356" y="3117806"/>
            <a:ext cx="388454"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407DE8DC-63C6-43A3-9DB7-34CE450F3A6E}"/>
              </a:ext>
            </a:extLst>
          </p:cNvPr>
          <p:cNvSpPr/>
          <p:nvPr/>
        </p:nvSpPr>
        <p:spPr>
          <a:xfrm>
            <a:off x="8980864" y="3641026"/>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27D9643A-155D-44F2-9AB0-197769856327}"/>
              </a:ext>
            </a:extLst>
          </p:cNvPr>
          <p:cNvSpPr/>
          <p:nvPr/>
        </p:nvSpPr>
        <p:spPr>
          <a:xfrm>
            <a:off x="5560049" y="2417856"/>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20" name="Rectangle 19">
            <a:extLst>
              <a:ext uri="{FF2B5EF4-FFF2-40B4-BE49-F238E27FC236}">
                <a16:creationId xmlns:a16="http://schemas.microsoft.com/office/drawing/2014/main" id="{8FB63E08-384D-4295-BE24-5BB6D760CC28}"/>
              </a:ext>
            </a:extLst>
          </p:cNvPr>
          <p:cNvSpPr/>
          <p:nvPr/>
        </p:nvSpPr>
        <p:spPr>
          <a:xfrm>
            <a:off x="5524997" y="3379416"/>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graphicFrame>
        <p:nvGraphicFramePr>
          <p:cNvPr id="22" name="Table 21">
            <a:extLst>
              <a:ext uri="{FF2B5EF4-FFF2-40B4-BE49-F238E27FC236}">
                <a16:creationId xmlns:a16="http://schemas.microsoft.com/office/drawing/2014/main" id="{AB7C3804-4065-4DAA-A0D9-04978E1A4C58}"/>
              </a:ext>
            </a:extLst>
          </p:cNvPr>
          <p:cNvGraphicFramePr>
            <a:graphicFrameLocks noGrp="1"/>
          </p:cNvGraphicFramePr>
          <p:nvPr/>
        </p:nvGraphicFramePr>
        <p:xfrm>
          <a:off x="10090949" y="2167033"/>
          <a:ext cx="1842419" cy="3836267"/>
        </p:xfrm>
        <a:graphic>
          <a:graphicData uri="http://schemas.openxmlformats.org/drawingml/2006/table">
            <a:tbl>
              <a:tblPr firstRow="1" firstCol="1" bandRow="1">
                <a:tableStyleId>{5940675A-B579-460E-94D1-54222C63F5DA}</a:tableStyleId>
              </a:tblPr>
              <a:tblGrid>
                <a:gridCol w="951279">
                  <a:extLst>
                    <a:ext uri="{9D8B030D-6E8A-4147-A177-3AD203B41FA5}">
                      <a16:colId xmlns:a16="http://schemas.microsoft.com/office/drawing/2014/main" val="2925397511"/>
                    </a:ext>
                  </a:extLst>
                </a:gridCol>
                <a:gridCol w="891140">
                  <a:extLst>
                    <a:ext uri="{9D8B030D-6E8A-4147-A177-3AD203B41FA5}">
                      <a16:colId xmlns:a16="http://schemas.microsoft.com/office/drawing/2014/main" val="3578581715"/>
                    </a:ext>
                  </a:extLst>
                </a:gridCol>
              </a:tblGrid>
              <a:tr h="559563">
                <a:tc>
                  <a:txBody>
                    <a:bodyPr/>
                    <a:lstStyle/>
                    <a:p>
                      <a:pPr>
                        <a:lnSpc>
                          <a:spcPct val="107000"/>
                        </a:lnSpc>
                        <a:spcAft>
                          <a:spcPts val="800"/>
                        </a:spcAft>
                      </a:pPr>
                      <a:r>
                        <a:rPr lang="en-GB" sz="1400" b="1" dirty="0">
                          <a:solidFill>
                            <a:schemeClr val="tx1"/>
                          </a:solidFill>
                          <a:effectLst/>
                        </a:rPr>
                        <a:t>Mean Score Range</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solidFill>
                            <a:schemeClr val="tx1"/>
                          </a:solidFill>
                          <a:effectLst/>
                        </a:rPr>
                        <a:t>Interpretation</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651408"/>
                  </a:ext>
                </a:extLst>
              </a:tr>
              <a:tr h="625256">
                <a:tc>
                  <a:txBody>
                    <a:bodyPr/>
                    <a:lstStyle/>
                    <a:p>
                      <a:pPr>
                        <a:lnSpc>
                          <a:spcPct val="107000"/>
                        </a:lnSpc>
                        <a:spcAft>
                          <a:spcPts val="800"/>
                        </a:spcAft>
                      </a:pPr>
                      <a:r>
                        <a:rPr lang="en-GB" sz="1400">
                          <a:solidFill>
                            <a:schemeClr val="tx1"/>
                          </a:solidFill>
                          <a:effectLst/>
                        </a:rPr>
                        <a:t>1.00 - 1.49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Disagree =SD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625062"/>
                  </a:ext>
                </a:extLst>
              </a:tr>
              <a:tr h="625256">
                <a:tc>
                  <a:txBody>
                    <a:bodyPr/>
                    <a:lstStyle/>
                    <a:p>
                      <a:pPr>
                        <a:lnSpc>
                          <a:spcPct val="107000"/>
                        </a:lnSpc>
                        <a:spcAft>
                          <a:spcPts val="800"/>
                        </a:spcAft>
                      </a:pPr>
                      <a:r>
                        <a:rPr lang="en-GB" sz="1400">
                          <a:solidFill>
                            <a:schemeClr val="tx1"/>
                          </a:solidFill>
                          <a:effectLst/>
                        </a:rPr>
                        <a:t>1.50 - 2.49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Disagree=D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824613"/>
                  </a:ext>
                </a:extLst>
              </a:tr>
              <a:tr h="625256">
                <a:tc>
                  <a:txBody>
                    <a:bodyPr/>
                    <a:lstStyle/>
                    <a:p>
                      <a:pPr>
                        <a:lnSpc>
                          <a:spcPct val="107000"/>
                        </a:lnSpc>
                        <a:spcAft>
                          <a:spcPts val="800"/>
                        </a:spcAft>
                      </a:pPr>
                      <a:r>
                        <a:rPr lang="en-GB" sz="1400">
                          <a:solidFill>
                            <a:schemeClr val="tx1"/>
                          </a:solidFill>
                          <a:effectLst/>
                        </a:rPr>
                        <a:t>2.50 - 3.49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Neutral =N</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544894"/>
                  </a:ext>
                </a:extLst>
              </a:tr>
              <a:tr h="611060">
                <a:tc>
                  <a:txBody>
                    <a:bodyPr/>
                    <a:lstStyle/>
                    <a:p>
                      <a:pPr>
                        <a:lnSpc>
                          <a:spcPct val="107000"/>
                        </a:lnSpc>
                        <a:spcAft>
                          <a:spcPts val="800"/>
                        </a:spcAft>
                      </a:pPr>
                      <a:r>
                        <a:rPr lang="en-GB" sz="1400">
                          <a:solidFill>
                            <a:schemeClr val="tx1"/>
                          </a:solidFill>
                          <a:effectLst/>
                        </a:rPr>
                        <a:t>3.50 - 4.49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Agree =A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301919"/>
                  </a:ext>
                </a:extLst>
              </a:tr>
              <a:tr h="625256">
                <a:tc>
                  <a:txBody>
                    <a:bodyPr/>
                    <a:lstStyle/>
                    <a:p>
                      <a:pPr>
                        <a:lnSpc>
                          <a:spcPct val="107000"/>
                        </a:lnSpc>
                        <a:spcAft>
                          <a:spcPts val="800"/>
                        </a:spcAft>
                      </a:pPr>
                      <a:r>
                        <a:rPr lang="en-GB" sz="1400">
                          <a:solidFill>
                            <a:schemeClr val="tx1"/>
                          </a:solidFill>
                          <a:effectLst/>
                        </a:rPr>
                        <a:t>4.50 - 5.00</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Agree =SA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547238"/>
                  </a:ext>
                </a:extLst>
              </a:tr>
            </a:tbl>
          </a:graphicData>
        </a:graphic>
      </p:graphicFrame>
      <p:sp>
        <p:nvSpPr>
          <p:cNvPr id="16" name="Rectangle 15">
            <a:extLst>
              <a:ext uri="{FF2B5EF4-FFF2-40B4-BE49-F238E27FC236}">
                <a16:creationId xmlns:a16="http://schemas.microsoft.com/office/drawing/2014/main" id="{113B3F3A-D72C-469A-8C39-58C44D52E4A6}"/>
              </a:ext>
            </a:extLst>
          </p:cNvPr>
          <p:cNvSpPr/>
          <p:nvPr/>
        </p:nvSpPr>
        <p:spPr>
          <a:xfrm>
            <a:off x="3559588" y="2165447"/>
            <a:ext cx="762106"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23" name="Rectangle 22">
            <a:extLst>
              <a:ext uri="{FF2B5EF4-FFF2-40B4-BE49-F238E27FC236}">
                <a16:creationId xmlns:a16="http://schemas.microsoft.com/office/drawing/2014/main" id="{364FF508-1F13-4A28-8688-C81AA2F2D493}"/>
              </a:ext>
            </a:extLst>
          </p:cNvPr>
          <p:cNvSpPr/>
          <p:nvPr/>
        </p:nvSpPr>
        <p:spPr>
          <a:xfrm>
            <a:off x="7238237" y="1985338"/>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24" name="Rectangle 23">
            <a:extLst>
              <a:ext uri="{FF2B5EF4-FFF2-40B4-BE49-F238E27FC236}">
                <a16:creationId xmlns:a16="http://schemas.microsoft.com/office/drawing/2014/main" id="{DA6192E7-F87A-4180-BE3B-7759CC73EDEB}"/>
              </a:ext>
            </a:extLst>
          </p:cNvPr>
          <p:cNvSpPr/>
          <p:nvPr/>
        </p:nvSpPr>
        <p:spPr>
          <a:xfrm>
            <a:off x="3788093" y="3429000"/>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6F4C9702-402F-4698-81FF-D04A58C213B6}"/>
              </a:ext>
            </a:extLst>
          </p:cNvPr>
          <p:cNvSpPr/>
          <p:nvPr/>
        </p:nvSpPr>
        <p:spPr>
          <a:xfrm>
            <a:off x="7318913" y="3259661"/>
            <a:ext cx="244719"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N</a:t>
            </a:r>
          </a:p>
        </p:txBody>
      </p:sp>
      <p:sp>
        <p:nvSpPr>
          <p:cNvPr id="27" name="Speech Bubble: Oval 26">
            <a:extLst>
              <a:ext uri="{FF2B5EF4-FFF2-40B4-BE49-F238E27FC236}">
                <a16:creationId xmlns:a16="http://schemas.microsoft.com/office/drawing/2014/main" id="{BC495C0A-8910-4139-A86A-3DF1C047B16C}"/>
              </a:ext>
            </a:extLst>
          </p:cNvPr>
          <p:cNvSpPr/>
          <p:nvPr/>
        </p:nvSpPr>
        <p:spPr>
          <a:xfrm>
            <a:off x="7238237" y="136525"/>
            <a:ext cx="4848354" cy="1494960"/>
          </a:xfrm>
          <a:prstGeom prst="wedgeEllipseCallout">
            <a:avLst>
              <a:gd name="adj1" fmla="val -47844"/>
              <a:gd name="adj2" fmla="val 340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t>“… </a:t>
            </a:r>
            <a:r>
              <a:rPr lang="en-GB" b="0" i="0" dirty="0">
                <a:solidFill>
                  <a:srgbClr val="202124"/>
                </a:solidFill>
                <a:effectLst/>
                <a:latin typeface="Roboto" panose="02000000000000000000" pitchFamily="2" charset="0"/>
              </a:rPr>
              <a:t>disrespect from some juniors…”, We live as family</a:t>
            </a:r>
            <a:r>
              <a:rPr lang="en-GB" b="0" i="1" dirty="0">
                <a:solidFill>
                  <a:srgbClr val="202124"/>
                </a:solidFill>
                <a:effectLst/>
                <a:latin typeface="Roboto" panose="02000000000000000000" pitchFamily="2" charset="0"/>
              </a:rPr>
              <a:t>…”, “</a:t>
            </a:r>
            <a:r>
              <a:rPr lang="en-GB" b="0" i="0" dirty="0">
                <a:solidFill>
                  <a:srgbClr val="202124"/>
                </a:solidFill>
                <a:effectLst/>
                <a:latin typeface="Roboto" panose="02000000000000000000" pitchFamily="2" charset="0"/>
              </a:rPr>
              <a:t>We support each in our welfare</a:t>
            </a:r>
            <a:r>
              <a:rPr lang="en-GB" i="1" dirty="0"/>
              <a:t>…” (</a:t>
            </a:r>
            <a:r>
              <a:rPr lang="en-GB" b="1" i="1" dirty="0"/>
              <a:t>Respondent S8, T9, T16</a:t>
            </a:r>
            <a:r>
              <a:rPr lang="en-GB" i="1" dirty="0"/>
              <a:t>)</a:t>
            </a:r>
          </a:p>
        </p:txBody>
      </p:sp>
    </p:spTree>
    <p:extLst>
      <p:ext uri="{BB962C8B-B14F-4D97-AF65-F5344CB8AC3E}">
        <p14:creationId xmlns:p14="http://schemas.microsoft.com/office/powerpoint/2010/main" val="297563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5D1FE7A0-114C-40DB-8E20-C5282848E3CF}"/>
              </a:ext>
            </a:extLst>
          </p:cNvPr>
          <p:cNvGraphicFramePr/>
          <p:nvPr/>
        </p:nvGraphicFramePr>
        <p:xfrm>
          <a:off x="179971" y="1316037"/>
          <a:ext cx="9836388" cy="48009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178709" y="547105"/>
            <a:ext cx="11668760" cy="655955"/>
          </a:xfrm>
        </p:spPr>
        <p:txBody>
          <a:bodyPr>
            <a:noAutofit/>
          </a:bodyPr>
          <a:lstStyle/>
          <a:p>
            <a:r>
              <a:rPr lang="en-GB" sz="4000" b="1" dirty="0">
                <a:latin typeface="Arial Black" panose="020B0A04020102020204" pitchFamily="34" charset="0"/>
              </a:rPr>
              <a:t>Key Findings</a:t>
            </a:r>
            <a:endParaRPr lang="en-GB" sz="18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14</a:t>
            </a:fld>
            <a:endParaRPr lang="en-GB"/>
          </a:p>
        </p:txBody>
      </p:sp>
      <p:sp>
        <p:nvSpPr>
          <p:cNvPr id="8" name="Rectangle 7">
            <a:extLst>
              <a:ext uri="{FF2B5EF4-FFF2-40B4-BE49-F238E27FC236}">
                <a16:creationId xmlns:a16="http://schemas.microsoft.com/office/drawing/2014/main" id="{204A9D33-F2A8-4675-9371-C4F974EECEDB}"/>
              </a:ext>
            </a:extLst>
          </p:cNvPr>
          <p:cNvSpPr/>
          <p:nvPr/>
        </p:nvSpPr>
        <p:spPr>
          <a:xfrm>
            <a:off x="1881400" y="2487341"/>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628C61F0-B7D3-41D8-A77E-770B52061EAE}"/>
              </a:ext>
            </a:extLst>
          </p:cNvPr>
          <p:cNvSpPr/>
          <p:nvPr/>
        </p:nvSpPr>
        <p:spPr>
          <a:xfrm>
            <a:off x="1980572" y="1650730"/>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13" name="Rectangle 12">
            <a:extLst>
              <a:ext uri="{FF2B5EF4-FFF2-40B4-BE49-F238E27FC236}">
                <a16:creationId xmlns:a16="http://schemas.microsoft.com/office/drawing/2014/main" id="{EAF7EBEA-3808-4BC9-B03F-3D2F1749DAE2}"/>
              </a:ext>
            </a:extLst>
          </p:cNvPr>
          <p:cNvSpPr/>
          <p:nvPr/>
        </p:nvSpPr>
        <p:spPr>
          <a:xfrm>
            <a:off x="9053750" y="1831071"/>
            <a:ext cx="388454"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a:t>
            </a:r>
          </a:p>
        </p:txBody>
      </p:sp>
      <p:sp>
        <p:nvSpPr>
          <p:cNvPr id="14" name="Rectangle 13">
            <a:extLst>
              <a:ext uri="{FF2B5EF4-FFF2-40B4-BE49-F238E27FC236}">
                <a16:creationId xmlns:a16="http://schemas.microsoft.com/office/drawing/2014/main" id="{407DE8DC-63C6-43A3-9DB7-34CE450F3A6E}"/>
              </a:ext>
            </a:extLst>
          </p:cNvPr>
          <p:cNvSpPr/>
          <p:nvPr/>
        </p:nvSpPr>
        <p:spPr>
          <a:xfrm>
            <a:off x="9053750" y="2618045"/>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27D9643A-155D-44F2-9AB0-197769856327}"/>
              </a:ext>
            </a:extLst>
          </p:cNvPr>
          <p:cNvSpPr/>
          <p:nvPr/>
        </p:nvSpPr>
        <p:spPr>
          <a:xfrm>
            <a:off x="5661802" y="2092681"/>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8FB63E08-384D-4295-BE24-5BB6D760CC28}"/>
              </a:ext>
            </a:extLst>
          </p:cNvPr>
          <p:cNvSpPr/>
          <p:nvPr/>
        </p:nvSpPr>
        <p:spPr>
          <a:xfrm>
            <a:off x="5687694" y="2676233"/>
            <a:ext cx="32539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graphicFrame>
        <p:nvGraphicFramePr>
          <p:cNvPr id="22" name="Table 21">
            <a:extLst>
              <a:ext uri="{FF2B5EF4-FFF2-40B4-BE49-F238E27FC236}">
                <a16:creationId xmlns:a16="http://schemas.microsoft.com/office/drawing/2014/main" id="{AB7C3804-4065-4DAA-A0D9-04978E1A4C58}"/>
              </a:ext>
            </a:extLst>
          </p:cNvPr>
          <p:cNvGraphicFramePr>
            <a:graphicFrameLocks noGrp="1"/>
          </p:cNvGraphicFramePr>
          <p:nvPr/>
        </p:nvGraphicFramePr>
        <p:xfrm>
          <a:off x="10090919" y="2059945"/>
          <a:ext cx="1842419" cy="3836267"/>
        </p:xfrm>
        <a:graphic>
          <a:graphicData uri="http://schemas.openxmlformats.org/drawingml/2006/table">
            <a:tbl>
              <a:tblPr firstRow="1" firstCol="1" bandRow="1">
                <a:tableStyleId>{5940675A-B579-460E-94D1-54222C63F5DA}</a:tableStyleId>
              </a:tblPr>
              <a:tblGrid>
                <a:gridCol w="951279">
                  <a:extLst>
                    <a:ext uri="{9D8B030D-6E8A-4147-A177-3AD203B41FA5}">
                      <a16:colId xmlns:a16="http://schemas.microsoft.com/office/drawing/2014/main" val="2925397511"/>
                    </a:ext>
                  </a:extLst>
                </a:gridCol>
                <a:gridCol w="891140">
                  <a:extLst>
                    <a:ext uri="{9D8B030D-6E8A-4147-A177-3AD203B41FA5}">
                      <a16:colId xmlns:a16="http://schemas.microsoft.com/office/drawing/2014/main" val="3578581715"/>
                    </a:ext>
                  </a:extLst>
                </a:gridCol>
              </a:tblGrid>
              <a:tr h="559563">
                <a:tc>
                  <a:txBody>
                    <a:bodyPr/>
                    <a:lstStyle/>
                    <a:p>
                      <a:pPr>
                        <a:lnSpc>
                          <a:spcPct val="107000"/>
                        </a:lnSpc>
                        <a:spcAft>
                          <a:spcPts val="800"/>
                        </a:spcAft>
                      </a:pPr>
                      <a:r>
                        <a:rPr lang="en-GB" sz="1400" b="1" dirty="0">
                          <a:solidFill>
                            <a:schemeClr val="tx1"/>
                          </a:solidFill>
                          <a:effectLst/>
                        </a:rPr>
                        <a:t>Mean Score Range</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solidFill>
                            <a:schemeClr val="tx1"/>
                          </a:solidFill>
                          <a:effectLst/>
                        </a:rPr>
                        <a:t>Interpretation</a:t>
                      </a:r>
                      <a:endParaRPr lang="en-GH"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651408"/>
                  </a:ext>
                </a:extLst>
              </a:tr>
              <a:tr h="625256">
                <a:tc>
                  <a:txBody>
                    <a:bodyPr/>
                    <a:lstStyle/>
                    <a:p>
                      <a:pPr>
                        <a:lnSpc>
                          <a:spcPct val="107000"/>
                        </a:lnSpc>
                        <a:spcAft>
                          <a:spcPts val="800"/>
                        </a:spcAft>
                      </a:pPr>
                      <a:r>
                        <a:rPr lang="en-GB" sz="1400">
                          <a:solidFill>
                            <a:schemeClr val="tx1"/>
                          </a:solidFill>
                          <a:effectLst/>
                        </a:rPr>
                        <a:t>1.00 - 1.49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Disagree =SD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625062"/>
                  </a:ext>
                </a:extLst>
              </a:tr>
              <a:tr h="625256">
                <a:tc>
                  <a:txBody>
                    <a:bodyPr/>
                    <a:lstStyle/>
                    <a:p>
                      <a:pPr>
                        <a:lnSpc>
                          <a:spcPct val="107000"/>
                        </a:lnSpc>
                        <a:spcAft>
                          <a:spcPts val="800"/>
                        </a:spcAft>
                      </a:pPr>
                      <a:r>
                        <a:rPr lang="en-GB" sz="1400">
                          <a:solidFill>
                            <a:schemeClr val="tx1"/>
                          </a:solidFill>
                          <a:effectLst/>
                        </a:rPr>
                        <a:t>1.50 - 2.49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Disagree=D</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824613"/>
                  </a:ext>
                </a:extLst>
              </a:tr>
              <a:tr h="625256">
                <a:tc>
                  <a:txBody>
                    <a:bodyPr/>
                    <a:lstStyle/>
                    <a:p>
                      <a:pPr>
                        <a:lnSpc>
                          <a:spcPct val="107000"/>
                        </a:lnSpc>
                        <a:spcAft>
                          <a:spcPts val="800"/>
                        </a:spcAft>
                      </a:pPr>
                      <a:r>
                        <a:rPr lang="en-GB" sz="1400">
                          <a:solidFill>
                            <a:schemeClr val="tx1"/>
                          </a:solidFill>
                          <a:effectLst/>
                        </a:rPr>
                        <a:t>2.50 - 3.49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Neutral =N</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544894"/>
                  </a:ext>
                </a:extLst>
              </a:tr>
              <a:tr h="611060">
                <a:tc>
                  <a:txBody>
                    <a:bodyPr/>
                    <a:lstStyle/>
                    <a:p>
                      <a:pPr>
                        <a:lnSpc>
                          <a:spcPct val="107000"/>
                        </a:lnSpc>
                        <a:spcAft>
                          <a:spcPts val="800"/>
                        </a:spcAft>
                      </a:pPr>
                      <a:r>
                        <a:rPr lang="en-GB" sz="1400">
                          <a:solidFill>
                            <a:schemeClr val="tx1"/>
                          </a:solidFill>
                          <a:effectLst/>
                        </a:rPr>
                        <a:t>3.50 - 4.49</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Agree =A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301919"/>
                  </a:ext>
                </a:extLst>
              </a:tr>
              <a:tr h="625256">
                <a:tc>
                  <a:txBody>
                    <a:bodyPr/>
                    <a:lstStyle/>
                    <a:p>
                      <a:pPr>
                        <a:lnSpc>
                          <a:spcPct val="107000"/>
                        </a:lnSpc>
                        <a:spcAft>
                          <a:spcPts val="800"/>
                        </a:spcAft>
                      </a:pPr>
                      <a:r>
                        <a:rPr lang="en-GB" sz="1400">
                          <a:solidFill>
                            <a:schemeClr val="tx1"/>
                          </a:solidFill>
                          <a:effectLst/>
                        </a:rPr>
                        <a:t>4.50 - 5.00</a:t>
                      </a:r>
                      <a:endParaRPr lang="en-GH"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chemeClr val="tx1"/>
                          </a:solidFill>
                          <a:effectLst/>
                        </a:rPr>
                        <a:t>Strongly Agree =SA</a:t>
                      </a:r>
                      <a:endParaRPr lang="en-GH"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547238"/>
                  </a:ext>
                </a:extLst>
              </a:tr>
            </a:tbl>
          </a:graphicData>
        </a:graphic>
      </p:graphicFrame>
      <p:sp>
        <p:nvSpPr>
          <p:cNvPr id="16" name="Rectangle 15">
            <a:extLst>
              <a:ext uri="{FF2B5EF4-FFF2-40B4-BE49-F238E27FC236}">
                <a16:creationId xmlns:a16="http://schemas.microsoft.com/office/drawing/2014/main" id="{113B3F3A-D72C-469A-8C39-58C44D52E4A6}"/>
              </a:ext>
            </a:extLst>
          </p:cNvPr>
          <p:cNvSpPr/>
          <p:nvPr/>
        </p:nvSpPr>
        <p:spPr>
          <a:xfrm>
            <a:off x="3675422" y="2508558"/>
            <a:ext cx="762106"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N</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364FF508-1F13-4A28-8688-C81AA2F2D493}"/>
              </a:ext>
            </a:extLst>
          </p:cNvPr>
          <p:cNvSpPr/>
          <p:nvPr/>
        </p:nvSpPr>
        <p:spPr>
          <a:xfrm>
            <a:off x="7429079" y="2246948"/>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N</a:t>
            </a:r>
          </a:p>
        </p:txBody>
      </p:sp>
      <p:sp>
        <p:nvSpPr>
          <p:cNvPr id="24" name="Rectangle 23">
            <a:extLst>
              <a:ext uri="{FF2B5EF4-FFF2-40B4-BE49-F238E27FC236}">
                <a16:creationId xmlns:a16="http://schemas.microsoft.com/office/drawing/2014/main" id="{DA6192E7-F87A-4180-BE3B-7759CC73EDEB}"/>
              </a:ext>
            </a:extLst>
          </p:cNvPr>
          <p:cNvSpPr/>
          <p:nvPr/>
        </p:nvSpPr>
        <p:spPr>
          <a:xfrm>
            <a:off x="3893778" y="3716500"/>
            <a:ext cx="325395"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a:t>
            </a:r>
          </a:p>
        </p:txBody>
      </p:sp>
      <p:sp>
        <p:nvSpPr>
          <p:cNvPr id="25" name="Rectangle 24">
            <a:extLst>
              <a:ext uri="{FF2B5EF4-FFF2-40B4-BE49-F238E27FC236}">
                <a16:creationId xmlns:a16="http://schemas.microsoft.com/office/drawing/2014/main" id="{6F4C9702-402F-4698-81FF-D04A58C213B6}"/>
              </a:ext>
            </a:extLst>
          </p:cNvPr>
          <p:cNvSpPr/>
          <p:nvPr/>
        </p:nvSpPr>
        <p:spPr>
          <a:xfrm>
            <a:off x="7509755" y="2791446"/>
            <a:ext cx="244719" cy="523220"/>
          </a:xfrm>
          <a:prstGeom prst="rect">
            <a:avLst/>
          </a:prstGeom>
          <a:no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N</a:t>
            </a:r>
          </a:p>
        </p:txBody>
      </p:sp>
      <p:sp>
        <p:nvSpPr>
          <p:cNvPr id="21" name="Speech Bubble: Oval 20">
            <a:extLst>
              <a:ext uri="{FF2B5EF4-FFF2-40B4-BE49-F238E27FC236}">
                <a16:creationId xmlns:a16="http://schemas.microsoft.com/office/drawing/2014/main" id="{72FCDE8B-49FC-4369-9D46-C363FF54004E}"/>
              </a:ext>
            </a:extLst>
          </p:cNvPr>
          <p:cNvSpPr/>
          <p:nvPr/>
        </p:nvSpPr>
        <p:spPr>
          <a:xfrm>
            <a:off x="7238237" y="136525"/>
            <a:ext cx="4848354" cy="1494960"/>
          </a:xfrm>
          <a:prstGeom prst="wedgeEllipseCallout">
            <a:avLst>
              <a:gd name="adj1" fmla="val -47844"/>
              <a:gd name="adj2" fmla="val 340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t>“… </a:t>
            </a:r>
            <a:r>
              <a:rPr lang="en-GB" b="0" i="0" dirty="0">
                <a:solidFill>
                  <a:srgbClr val="1F1F1F"/>
                </a:solidFill>
                <a:effectLst/>
                <a:latin typeface="Google Sans"/>
              </a:rPr>
              <a:t>The school lack a computer and science lab for practical illustration of concepts and skill leaning…” </a:t>
            </a:r>
            <a:r>
              <a:rPr lang="en-GB" i="1" dirty="0"/>
              <a:t>(</a:t>
            </a:r>
            <a:r>
              <a:rPr lang="en-GB" b="1" i="1" dirty="0"/>
              <a:t>Respondent T11</a:t>
            </a:r>
            <a:r>
              <a:rPr lang="en-GB" i="1" dirty="0"/>
              <a:t>)</a:t>
            </a:r>
          </a:p>
        </p:txBody>
      </p:sp>
    </p:spTree>
    <p:extLst>
      <p:ext uri="{BB962C8B-B14F-4D97-AF65-F5344CB8AC3E}">
        <p14:creationId xmlns:p14="http://schemas.microsoft.com/office/powerpoint/2010/main" val="1834586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105410" y="31596"/>
            <a:ext cx="11668760" cy="655955"/>
          </a:xfrm>
        </p:spPr>
        <p:txBody>
          <a:bodyPr>
            <a:noAutofit/>
          </a:bodyPr>
          <a:lstStyle/>
          <a:p>
            <a:pPr algn="ctr"/>
            <a:r>
              <a:rPr lang="en-GB" sz="4000" b="1" dirty="0">
                <a:latin typeface="Arial Black" panose="020B0A04020102020204" pitchFamily="34" charset="0"/>
              </a:rPr>
              <a:t>Key Findings</a:t>
            </a:r>
            <a:endParaRPr lang="en-GB" sz="18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15</a:t>
            </a:fld>
            <a:endParaRPr lang="en-GB"/>
          </a:p>
        </p:txBody>
      </p:sp>
      <p:sp>
        <p:nvSpPr>
          <p:cNvPr id="17" name="TextBox 16">
            <a:extLst>
              <a:ext uri="{FF2B5EF4-FFF2-40B4-BE49-F238E27FC236}">
                <a16:creationId xmlns:a16="http://schemas.microsoft.com/office/drawing/2014/main" id="{7250193E-11BC-4A54-8AF2-DBF321D51696}"/>
              </a:ext>
            </a:extLst>
          </p:cNvPr>
          <p:cNvSpPr txBox="1"/>
          <p:nvPr/>
        </p:nvSpPr>
        <p:spPr>
          <a:xfrm>
            <a:off x="525943" y="813406"/>
            <a:ext cx="10362774" cy="1015663"/>
          </a:xfrm>
          <a:prstGeom prst="rect">
            <a:avLst/>
          </a:prstGeom>
          <a:noFill/>
        </p:spPr>
        <p:txBody>
          <a:bodyPr wrap="square">
            <a:spAutoFit/>
          </a:bodyPr>
          <a:lstStyle/>
          <a:p>
            <a:r>
              <a:rPr lang="en-GB" sz="2000" b="1" dirty="0"/>
              <a:t>RQ2 - </a:t>
            </a:r>
            <a:r>
              <a:rPr lang="en-GB" sz="2000" b="1" dirty="0">
                <a:effectLst/>
                <a:ea typeface="Calibri" panose="020F0502020204030204" pitchFamily="34" charset="0"/>
                <a:cs typeface="Arial" panose="020B0604020202020204" pitchFamily="34" charset="0"/>
              </a:rPr>
              <a:t>What factors contribute to or hinder wellness practices among students and educators in the North East Region of Ghana?</a:t>
            </a:r>
          </a:p>
          <a:p>
            <a:endParaRPr lang="en-GB" sz="2000" b="1" dirty="0">
              <a:effectLst/>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6138C5D5-93ED-4E86-83CD-05AED2E074CF}"/>
              </a:ext>
            </a:extLst>
          </p:cNvPr>
          <p:cNvGraphicFramePr>
            <a:graphicFrameLocks noGrp="1"/>
          </p:cNvGraphicFramePr>
          <p:nvPr/>
        </p:nvGraphicFramePr>
        <p:xfrm>
          <a:off x="630620" y="2012445"/>
          <a:ext cx="7588469" cy="3925899"/>
        </p:xfrm>
        <a:graphic>
          <a:graphicData uri="http://schemas.openxmlformats.org/drawingml/2006/table">
            <a:tbl>
              <a:tblPr firstRow="1" firstCol="1" bandRow="1">
                <a:tableStyleId>{5940675A-B579-460E-94D1-54222C63F5DA}</a:tableStyleId>
              </a:tblPr>
              <a:tblGrid>
                <a:gridCol w="5034971">
                  <a:extLst>
                    <a:ext uri="{9D8B030D-6E8A-4147-A177-3AD203B41FA5}">
                      <a16:colId xmlns:a16="http://schemas.microsoft.com/office/drawing/2014/main" val="471017190"/>
                    </a:ext>
                  </a:extLst>
                </a:gridCol>
                <a:gridCol w="1276749">
                  <a:extLst>
                    <a:ext uri="{9D8B030D-6E8A-4147-A177-3AD203B41FA5}">
                      <a16:colId xmlns:a16="http://schemas.microsoft.com/office/drawing/2014/main" val="879049286"/>
                    </a:ext>
                  </a:extLst>
                </a:gridCol>
                <a:gridCol w="1276749">
                  <a:extLst>
                    <a:ext uri="{9D8B030D-6E8A-4147-A177-3AD203B41FA5}">
                      <a16:colId xmlns:a16="http://schemas.microsoft.com/office/drawing/2014/main" val="3371436529"/>
                    </a:ext>
                  </a:extLst>
                </a:gridCol>
              </a:tblGrid>
              <a:tr h="369179">
                <a:tc rowSpan="2">
                  <a:txBody>
                    <a:bodyPr/>
                    <a:lstStyle/>
                    <a:p>
                      <a:pPr>
                        <a:lnSpc>
                          <a:spcPct val="107000"/>
                        </a:lnSpc>
                        <a:spcAft>
                          <a:spcPts val="800"/>
                        </a:spcAft>
                      </a:pPr>
                      <a:r>
                        <a:rPr lang="en-GH" sz="2400" b="1" dirty="0">
                          <a:solidFill>
                            <a:schemeClr val="tx1"/>
                          </a:solidFill>
                          <a:effectLst/>
                        </a:rPr>
                        <a:t>Factors</a:t>
                      </a:r>
                      <a:endParaRPr lang="en-GH"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r>
                        <a:rPr lang="en-GB" sz="2400" b="1" dirty="0"/>
                        <a:t>Rankings</a:t>
                      </a:r>
                    </a:p>
                  </a:txBody>
                  <a:tcPr marL="68580" marR="68580" marT="0" marB="0"/>
                </a:tc>
                <a:tc hMerge="1">
                  <a:txBody>
                    <a:bodyPr/>
                    <a:lstStyle/>
                    <a:p>
                      <a:endParaRPr lang="en-GB" dirty="0"/>
                    </a:p>
                  </a:txBody>
                  <a:tcPr marL="68580" marR="68580" marT="0" marB="0"/>
                </a:tc>
                <a:extLst>
                  <a:ext uri="{0D108BD9-81ED-4DB2-BD59-A6C34878D82A}">
                    <a16:rowId xmlns:a16="http://schemas.microsoft.com/office/drawing/2014/main" val="1051646116"/>
                  </a:ext>
                </a:extLst>
              </a:tr>
              <a:tr h="686490">
                <a:tc vMerge="1">
                  <a:txBody>
                    <a:bodyPr/>
                    <a:lstStyle/>
                    <a:p>
                      <a:endParaRPr lang="en-GB"/>
                    </a:p>
                  </a:txBody>
                  <a:tcPr/>
                </a:tc>
                <a:tc>
                  <a:txBody>
                    <a:bodyPr/>
                    <a:lstStyle/>
                    <a:p>
                      <a:pPr>
                        <a:lnSpc>
                          <a:spcPct val="107000"/>
                        </a:lnSpc>
                        <a:spcAft>
                          <a:spcPts val="800"/>
                        </a:spcAft>
                      </a:pPr>
                      <a:r>
                        <a:rPr lang="en-GH" sz="2400" b="1" dirty="0">
                          <a:solidFill>
                            <a:schemeClr val="tx1"/>
                          </a:solidFill>
                          <a:effectLst/>
                        </a:rPr>
                        <a:t>Teachers </a:t>
                      </a:r>
                      <a:endParaRPr lang="en-GH"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1" dirty="0">
                          <a:solidFill>
                            <a:schemeClr val="tx1"/>
                          </a:solidFill>
                          <a:effectLst/>
                        </a:rPr>
                        <a:t>Students</a:t>
                      </a:r>
                      <a:endParaRPr lang="en-GH"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4199491"/>
                  </a:ext>
                </a:extLst>
              </a:tr>
              <a:tr h="436748">
                <a:tc>
                  <a:txBody>
                    <a:bodyPr/>
                    <a:lstStyle/>
                    <a:p>
                      <a:pPr>
                        <a:lnSpc>
                          <a:spcPct val="107000"/>
                        </a:lnSpc>
                        <a:spcAft>
                          <a:spcPts val="800"/>
                        </a:spcAft>
                      </a:pPr>
                      <a:r>
                        <a:rPr lang="en-GB" sz="2400" b="0" dirty="0">
                          <a:solidFill>
                            <a:srgbClr val="FF0000"/>
                          </a:solidFill>
                          <a:effectLst/>
                        </a:rPr>
                        <a:t>Resource Availability</a:t>
                      </a:r>
                      <a:endParaRPr lang="en-GH"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rgbClr val="FF0000"/>
                          </a:solidFill>
                          <a:effectLst/>
                        </a:rPr>
                        <a:t>1st</a:t>
                      </a:r>
                      <a:endParaRPr lang="en-GH"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rgbClr val="FF0000"/>
                          </a:solidFill>
                          <a:effectLst/>
                        </a:rPr>
                        <a:t>1st</a:t>
                      </a:r>
                      <a:endParaRPr lang="en-GH"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976812"/>
                  </a:ext>
                </a:extLst>
              </a:tr>
              <a:tr h="436748">
                <a:tc>
                  <a:txBody>
                    <a:bodyPr/>
                    <a:lstStyle/>
                    <a:p>
                      <a:pPr>
                        <a:lnSpc>
                          <a:spcPct val="107000"/>
                        </a:lnSpc>
                        <a:spcAft>
                          <a:spcPts val="800"/>
                        </a:spcAft>
                      </a:pPr>
                      <a:r>
                        <a:rPr lang="en-GB" sz="2400" b="0" dirty="0">
                          <a:solidFill>
                            <a:srgbClr val="FF0000"/>
                          </a:solidFill>
                          <a:effectLst/>
                        </a:rPr>
                        <a:t>Cultural and Community Influence</a:t>
                      </a:r>
                      <a:endParaRPr lang="en-GH"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rgbClr val="FF0000"/>
                          </a:solidFill>
                          <a:effectLst/>
                        </a:rPr>
                        <a:t>2nd</a:t>
                      </a:r>
                      <a:endParaRPr lang="en-GH"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rgbClr val="FF0000"/>
                          </a:solidFill>
                          <a:effectLst/>
                        </a:rPr>
                        <a:t>2nd</a:t>
                      </a:r>
                      <a:endParaRPr lang="en-GH"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9096840"/>
                  </a:ext>
                </a:extLst>
              </a:tr>
              <a:tr h="686490">
                <a:tc>
                  <a:txBody>
                    <a:bodyPr/>
                    <a:lstStyle/>
                    <a:p>
                      <a:pPr>
                        <a:lnSpc>
                          <a:spcPct val="107000"/>
                        </a:lnSpc>
                        <a:spcAft>
                          <a:spcPts val="800"/>
                        </a:spcAft>
                      </a:pPr>
                      <a:r>
                        <a:rPr lang="en-GB" sz="2400" b="0" dirty="0">
                          <a:solidFill>
                            <a:schemeClr val="tx1"/>
                          </a:solidFill>
                          <a:effectLst/>
                        </a:rPr>
                        <a:t>Training and Professional Development</a:t>
                      </a:r>
                      <a:endParaRPr lang="en-G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chemeClr val="tx1"/>
                          </a:solidFill>
                          <a:effectLst/>
                        </a:rPr>
                        <a:t>3rd</a:t>
                      </a:r>
                      <a:endParaRPr lang="en-G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chemeClr val="tx1"/>
                          </a:solidFill>
                          <a:effectLst/>
                        </a:rPr>
                        <a:t>4th</a:t>
                      </a:r>
                      <a:endParaRPr lang="en-G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920471"/>
                  </a:ext>
                </a:extLst>
              </a:tr>
              <a:tr h="436748">
                <a:tc>
                  <a:txBody>
                    <a:bodyPr/>
                    <a:lstStyle/>
                    <a:p>
                      <a:pPr>
                        <a:lnSpc>
                          <a:spcPct val="107000"/>
                        </a:lnSpc>
                        <a:spcAft>
                          <a:spcPts val="800"/>
                        </a:spcAft>
                      </a:pPr>
                      <a:r>
                        <a:rPr lang="en-GB" sz="2400" b="0">
                          <a:solidFill>
                            <a:schemeClr val="tx1"/>
                          </a:solidFill>
                          <a:effectLst/>
                        </a:rPr>
                        <a:t>Staff and Administrative Support</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a:solidFill>
                            <a:schemeClr val="tx1"/>
                          </a:solidFill>
                          <a:effectLst/>
                        </a:rPr>
                        <a:t>4th</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a:solidFill>
                            <a:schemeClr val="tx1"/>
                          </a:solidFill>
                          <a:effectLst/>
                        </a:rPr>
                        <a:t>6th</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6820129"/>
                  </a:ext>
                </a:extLst>
              </a:tr>
              <a:tr h="436748">
                <a:tc>
                  <a:txBody>
                    <a:bodyPr/>
                    <a:lstStyle/>
                    <a:p>
                      <a:pPr>
                        <a:lnSpc>
                          <a:spcPct val="107000"/>
                        </a:lnSpc>
                        <a:spcAft>
                          <a:spcPts val="800"/>
                        </a:spcAft>
                      </a:pPr>
                      <a:r>
                        <a:rPr lang="en-GB" sz="2400" b="0">
                          <a:solidFill>
                            <a:schemeClr val="tx1"/>
                          </a:solidFill>
                          <a:effectLst/>
                        </a:rPr>
                        <a:t>Student and Educator Engagement</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a:solidFill>
                            <a:schemeClr val="tx1"/>
                          </a:solidFill>
                          <a:effectLst/>
                        </a:rPr>
                        <a:t>5th </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a:solidFill>
                            <a:schemeClr val="tx1"/>
                          </a:solidFill>
                          <a:effectLst/>
                        </a:rPr>
                        <a:t>3rd</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102733"/>
                  </a:ext>
                </a:extLst>
              </a:tr>
              <a:tr h="436748">
                <a:tc>
                  <a:txBody>
                    <a:bodyPr/>
                    <a:lstStyle/>
                    <a:p>
                      <a:pPr>
                        <a:lnSpc>
                          <a:spcPct val="107000"/>
                        </a:lnSpc>
                        <a:spcAft>
                          <a:spcPts val="800"/>
                        </a:spcAft>
                      </a:pPr>
                      <a:r>
                        <a:rPr lang="en-GB" sz="2400" b="0">
                          <a:solidFill>
                            <a:schemeClr val="tx1"/>
                          </a:solidFill>
                          <a:effectLst/>
                        </a:rPr>
                        <a:t>Policy and Curriculum Integration</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a:solidFill>
                            <a:schemeClr val="tx1"/>
                          </a:solidFill>
                          <a:effectLst/>
                        </a:rPr>
                        <a:t>6th</a:t>
                      </a:r>
                      <a:endParaRPr lang="en-G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b="0" dirty="0">
                          <a:solidFill>
                            <a:schemeClr val="tx1"/>
                          </a:solidFill>
                          <a:effectLst/>
                        </a:rPr>
                        <a:t>5th </a:t>
                      </a:r>
                      <a:endParaRPr lang="en-G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579875"/>
                  </a:ext>
                </a:extLst>
              </a:tr>
            </a:tbl>
          </a:graphicData>
        </a:graphic>
      </p:graphicFrame>
      <p:sp>
        <p:nvSpPr>
          <p:cNvPr id="21" name="Speech Bubble: Oval 20">
            <a:extLst>
              <a:ext uri="{FF2B5EF4-FFF2-40B4-BE49-F238E27FC236}">
                <a16:creationId xmlns:a16="http://schemas.microsoft.com/office/drawing/2014/main" id="{E282F040-C829-420A-9844-6EE96C768D3E}"/>
              </a:ext>
            </a:extLst>
          </p:cNvPr>
          <p:cNvSpPr/>
          <p:nvPr/>
        </p:nvSpPr>
        <p:spPr>
          <a:xfrm>
            <a:off x="8292663" y="1639615"/>
            <a:ext cx="3657600" cy="4081402"/>
          </a:xfrm>
          <a:prstGeom prst="wedgeEllipseCallout">
            <a:avLst>
              <a:gd name="adj1" fmla="val -46427"/>
              <a:gd name="adj2" fmla="val -5176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t>“… </a:t>
            </a:r>
            <a:r>
              <a:rPr lang="en-GB" b="0" i="1" dirty="0">
                <a:solidFill>
                  <a:srgbClr val="202124"/>
                </a:solidFill>
                <a:effectLst/>
                <a:latin typeface="Roboto" panose="02000000000000000000" pitchFamily="2" charset="0"/>
              </a:rPr>
              <a:t>I am the only teacher in my school …”, “Inadequate resources …”, “Some parents do not allow their wards to partake in some exercises to enhance [their] wellness</a:t>
            </a:r>
            <a:r>
              <a:rPr lang="en-GB" i="1" dirty="0">
                <a:solidFill>
                  <a:srgbClr val="202124"/>
                </a:solidFill>
                <a:latin typeface="Roboto" panose="02000000000000000000" pitchFamily="2" charset="0"/>
              </a:rPr>
              <a:t>”,</a:t>
            </a:r>
          </a:p>
          <a:p>
            <a:pPr algn="ctr"/>
            <a:r>
              <a:rPr lang="en-GB" b="0" i="0" dirty="0">
                <a:solidFill>
                  <a:srgbClr val="202124"/>
                </a:solidFill>
                <a:effectLst/>
                <a:latin typeface="Roboto" panose="02000000000000000000" pitchFamily="2" charset="0"/>
              </a:rPr>
              <a:t>“… Ignorance about wellness” </a:t>
            </a:r>
            <a:r>
              <a:rPr lang="en-GB" i="1" dirty="0"/>
              <a:t>(</a:t>
            </a:r>
            <a:r>
              <a:rPr lang="en-GB" b="1" i="1" dirty="0"/>
              <a:t>Respondent T3, T15, T5, T10</a:t>
            </a:r>
            <a:r>
              <a:rPr lang="en-GB" i="1" dirty="0"/>
              <a:t>)</a:t>
            </a:r>
          </a:p>
        </p:txBody>
      </p:sp>
    </p:spTree>
    <p:extLst>
      <p:ext uri="{BB962C8B-B14F-4D97-AF65-F5344CB8AC3E}">
        <p14:creationId xmlns:p14="http://schemas.microsoft.com/office/powerpoint/2010/main" val="2368031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87086" y="503685"/>
            <a:ext cx="11266714" cy="655955"/>
          </a:xfrm>
        </p:spPr>
        <p:txBody>
          <a:bodyPr>
            <a:noAutofit/>
          </a:bodyPr>
          <a:lstStyle/>
          <a:p>
            <a:pPr algn="ctr"/>
            <a:r>
              <a:rPr lang="en-GB" b="1" dirty="0">
                <a:latin typeface="Arial Black" panose="020B0A04020102020204" pitchFamily="34" charset="0"/>
              </a:rPr>
              <a:t>Conclusions &amp; Recommendations</a:t>
            </a:r>
            <a:endParaRPr lang="en-GB" sz="20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16</a:t>
            </a:fld>
            <a:endParaRPr lang="en-GB"/>
          </a:p>
        </p:txBody>
      </p:sp>
      <p:sp>
        <p:nvSpPr>
          <p:cNvPr id="6" name="TextBox 5">
            <a:extLst>
              <a:ext uri="{FF2B5EF4-FFF2-40B4-BE49-F238E27FC236}">
                <a16:creationId xmlns:a16="http://schemas.microsoft.com/office/drawing/2014/main" id="{42E9F3B6-DEFA-480A-967C-4A202595997E}"/>
              </a:ext>
            </a:extLst>
          </p:cNvPr>
          <p:cNvSpPr txBox="1"/>
          <p:nvPr/>
        </p:nvSpPr>
        <p:spPr>
          <a:xfrm>
            <a:off x="87086" y="1603250"/>
            <a:ext cx="6255748"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GB" sz="2400" dirty="0"/>
              <a:t>The lack of access to nutritious meals during school hours indicates a gap in essential dietary support, which can negatively impact students' and educators' overall health and academic performance.</a:t>
            </a:r>
          </a:p>
          <a:p>
            <a:r>
              <a:rPr lang="en-GB" sz="2400" dirty="0">
                <a:latin typeface="Arial Black" panose="020B0A04020102020204" pitchFamily="34" charset="0"/>
              </a:rPr>
              <a:t>STRATEGY</a:t>
            </a:r>
            <a:r>
              <a:rPr lang="en-GB" sz="2400" dirty="0"/>
              <a:t> </a:t>
            </a:r>
          </a:p>
          <a:p>
            <a:pPr marL="800100" lvl="1" indent="-342900">
              <a:buFont typeface="Arial" panose="020B0604020202020204" pitchFamily="34" charset="0"/>
              <a:buChar char="•"/>
            </a:pPr>
            <a:r>
              <a:rPr lang="en-GB" sz="2400" dirty="0"/>
              <a:t>Implement a school meal program that ensures the provision of balanced and nutritious meals, possibly through partnerships with food vendors, to improve dietary intake and support better health outcomes.</a:t>
            </a:r>
          </a:p>
        </p:txBody>
      </p:sp>
      <p:pic>
        <p:nvPicPr>
          <p:cNvPr id="10242" name="Picture 2" descr="Nutrition Friendly Schools Initiative improving consumption of fruits and nutritious  meals in children | Ghana News Agency">
            <a:extLst>
              <a:ext uri="{FF2B5EF4-FFF2-40B4-BE49-F238E27FC236}">
                <a16:creationId xmlns:a16="http://schemas.microsoft.com/office/drawing/2014/main" id="{D1281B94-AB23-46B7-A0F4-43A198459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58" y="1747837"/>
            <a:ext cx="504825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Thumbs Up Emoji Images – Browse 17,818 Stock Photos, Vectors, and Video |  Adobe Stock">
            <a:extLst>
              <a:ext uri="{FF2B5EF4-FFF2-40B4-BE49-F238E27FC236}">
                <a16:creationId xmlns:a16="http://schemas.microsoft.com/office/drawing/2014/main" id="{65883F9E-2FC9-428A-8F58-251C16C57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885" y="5121157"/>
            <a:ext cx="1985555" cy="12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84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222068" y="520281"/>
            <a:ext cx="11266714" cy="655955"/>
          </a:xfrm>
        </p:spPr>
        <p:txBody>
          <a:bodyPr>
            <a:noAutofit/>
          </a:bodyPr>
          <a:lstStyle/>
          <a:p>
            <a:pPr algn="ctr"/>
            <a:r>
              <a:rPr lang="en-GB" b="1" dirty="0">
                <a:latin typeface="Arial Black" panose="020B0A04020102020204" pitchFamily="34" charset="0"/>
              </a:rPr>
              <a:t>Conclusions &amp; Recommendations</a:t>
            </a:r>
            <a:endParaRPr lang="en-GB" sz="20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17</a:t>
            </a:fld>
            <a:endParaRPr lang="en-GB"/>
          </a:p>
        </p:txBody>
      </p:sp>
      <p:sp>
        <p:nvSpPr>
          <p:cNvPr id="6" name="TextBox 5">
            <a:extLst>
              <a:ext uri="{FF2B5EF4-FFF2-40B4-BE49-F238E27FC236}">
                <a16:creationId xmlns:a16="http://schemas.microsoft.com/office/drawing/2014/main" id="{42E9F3B6-DEFA-480A-967C-4A202595997E}"/>
              </a:ext>
            </a:extLst>
          </p:cNvPr>
          <p:cNvSpPr txBox="1"/>
          <p:nvPr/>
        </p:nvSpPr>
        <p:spPr>
          <a:xfrm>
            <a:off x="422365" y="1485426"/>
            <a:ext cx="7859486"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GB" sz="2400" dirty="0"/>
              <a:t>The absence of regular health education and screenings implies that students and educators may lack crucial information on maintaining physical health, which could lead to poor health practices and preventable health issues. Also, health issues may go undetected and unmanaged, potentially exacerbating health problems that could otherwise be addressed early.</a:t>
            </a:r>
          </a:p>
          <a:p>
            <a:r>
              <a:rPr lang="en-GB" sz="2400" dirty="0">
                <a:latin typeface="Arial Black" panose="020B0A04020102020204" pitchFamily="34" charset="0"/>
              </a:rPr>
              <a:t>STRATEGY</a:t>
            </a:r>
            <a:endParaRPr lang="en-GB" sz="2400" dirty="0"/>
          </a:p>
          <a:p>
            <a:pPr marL="800100" lvl="1" indent="-342900">
              <a:buFont typeface="Arial" panose="020B0604020202020204" pitchFamily="34" charset="0"/>
              <a:buChar char="•"/>
            </a:pPr>
            <a:r>
              <a:rPr lang="en-GB" sz="2400" dirty="0"/>
              <a:t>Establish regular health education and screening programs in collaboration with local healthcare providers to ensure early detection and management of health issues, thereby promoting better long-term health for students and educators.</a:t>
            </a:r>
            <a:endParaRPr lang="en-GH" sz="2200" dirty="0">
              <a:effectLst/>
              <a:ea typeface="Calibri" panose="020F0502020204030204" pitchFamily="34" charset="0"/>
              <a:cs typeface="Times New Roman" panose="02020603050405020304" pitchFamily="18" charset="0"/>
            </a:endParaRPr>
          </a:p>
        </p:txBody>
      </p:sp>
      <p:pic>
        <p:nvPicPr>
          <p:cNvPr id="11266" name="Picture 2" descr="MPA and Partners embark on Nationwide Pre-School Medical Screening in Ghana">
            <a:extLst>
              <a:ext uri="{FF2B5EF4-FFF2-40B4-BE49-F238E27FC236}">
                <a16:creationId xmlns:a16="http://schemas.microsoft.com/office/drawing/2014/main" id="{F57D465D-2373-410E-B361-DBEB3CB2E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49"/>
          <a:stretch/>
        </p:blipFill>
        <p:spPr bwMode="auto">
          <a:xfrm>
            <a:off x="8428108" y="2229257"/>
            <a:ext cx="3450383" cy="262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umbs Up Emoji Images – Browse 17,818 Stock Photos, Vectors, and Video |  Adobe Stock">
            <a:extLst>
              <a:ext uri="{FF2B5EF4-FFF2-40B4-BE49-F238E27FC236}">
                <a16:creationId xmlns:a16="http://schemas.microsoft.com/office/drawing/2014/main" id="{7D75372B-1524-41F3-B495-C78F9310C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742" y="4855469"/>
            <a:ext cx="1985555" cy="12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05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313508" y="136525"/>
            <a:ext cx="11266714" cy="655955"/>
          </a:xfrm>
        </p:spPr>
        <p:txBody>
          <a:bodyPr>
            <a:noAutofit/>
          </a:bodyPr>
          <a:lstStyle/>
          <a:p>
            <a:pPr algn="ctr"/>
            <a:r>
              <a:rPr lang="en-GB" b="1" dirty="0">
                <a:latin typeface="Arial Black" panose="020B0A04020102020204" pitchFamily="34" charset="0"/>
              </a:rPr>
              <a:t>Conclusions and Recommendations</a:t>
            </a:r>
            <a:endParaRPr lang="en-GB" sz="20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18</a:t>
            </a:fld>
            <a:endParaRPr lang="en-GB"/>
          </a:p>
        </p:txBody>
      </p:sp>
      <p:sp>
        <p:nvSpPr>
          <p:cNvPr id="6" name="TextBox 5">
            <a:extLst>
              <a:ext uri="{FF2B5EF4-FFF2-40B4-BE49-F238E27FC236}">
                <a16:creationId xmlns:a16="http://schemas.microsoft.com/office/drawing/2014/main" id="{42E9F3B6-DEFA-480A-967C-4A202595997E}"/>
              </a:ext>
            </a:extLst>
          </p:cNvPr>
          <p:cNvSpPr txBox="1"/>
          <p:nvPr/>
        </p:nvSpPr>
        <p:spPr>
          <a:xfrm>
            <a:off x="324394" y="962566"/>
            <a:ext cx="7082246" cy="48705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GB" sz="2400" dirty="0"/>
              <a:t>The inadequacy of measures in place to handle health emergencies indicates a vulnerability in the school's ability to respond effectively to health crises, which could compromise the safety and well-being of the school community.</a:t>
            </a:r>
          </a:p>
          <a:p>
            <a:r>
              <a:rPr lang="en-GB" sz="2400" dirty="0">
                <a:latin typeface="Arial Black" panose="020B0A04020102020204" pitchFamily="34" charset="0"/>
              </a:rPr>
              <a:t>STRATEGY</a:t>
            </a:r>
            <a:endParaRPr lang="en-GB" sz="2400" dirty="0"/>
          </a:p>
          <a:p>
            <a:pPr marL="800100" lvl="1" indent="-342900">
              <a:buFont typeface="Arial" panose="020B0604020202020204" pitchFamily="34" charset="0"/>
              <a:buChar char="•"/>
            </a:pPr>
            <a:r>
              <a:rPr lang="en-GB" sz="2400" dirty="0"/>
              <a:t>Develop and implement health emergency plans, including first aid training for staff and students and ensuring that schools are equipped with necessary medical supplies and facilities, to enhance preparedness and response to health emergencies.</a:t>
            </a:r>
          </a:p>
          <a:p>
            <a:pPr>
              <a:lnSpc>
                <a:spcPct val="107000"/>
              </a:lnSpc>
              <a:spcAft>
                <a:spcPts val="800"/>
              </a:spcAft>
            </a:pPr>
            <a:endParaRPr lang="en-GH" sz="2200" dirty="0">
              <a:effectLst/>
              <a:ea typeface="Calibri" panose="020F0502020204030204" pitchFamily="34" charset="0"/>
              <a:cs typeface="Times New Roman" panose="02020603050405020304" pitchFamily="18" charset="0"/>
            </a:endParaRPr>
          </a:p>
        </p:txBody>
      </p:sp>
      <p:pic>
        <p:nvPicPr>
          <p:cNvPr id="12290" name="Picture 2" descr="Zoomlion Foundation kickstarts 'Keep Your Mind on the Road Campaign' in  collaboration with KBTH, Road Safety">
            <a:extLst>
              <a:ext uri="{FF2B5EF4-FFF2-40B4-BE49-F238E27FC236}">
                <a16:creationId xmlns:a16="http://schemas.microsoft.com/office/drawing/2014/main" id="{D2E320BC-6ACA-427C-8EB1-8C7C516C7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219" y="1302927"/>
            <a:ext cx="4458484" cy="3060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umbs Up Emoji Images – Browse 17,818 Stock Photos, Vectors, and Video |  Adobe Stock">
            <a:extLst>
              <a:ext uri="{FF2B5EF4-FFF2-40B4-BE49-F238E27FC236}">
                <a16:creationId xmlns:a16="http://schemas.microsoft.com/office/drawing/2014/main" id="{0A30C340-3E06-461E-8901-06329B3D5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9683" y="4555023"/>
            <a:ext cx="1985555" cy="12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74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313508" y="436971"/>
            <a:ext cx="11266714" cy="655955"/>
          </a:xfrm>
        </p:spPr>
        <p:txBody>
          <a:bodyPr>
            <a:noAutofit/>
          </a:bodyPr>
          <a:lstStyle/>
          <a:p>
            <a:pPr algn="ctr"/>
            <a:r>
              <a:rPr lang="en-GB" b="1" dirty="0">
                <a:latin typeface="Arial Black" panose="020B0A04020102020204" pitchFamily="34" charset="0"/>
              </a:rPr>
              <a:t>Conclusions and Recommendations</a:t>
            </a:r>
            <a:endParaRPr lang="en-GB" sz="20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19</a:t>
            </a:fld>
            <a:endParaRPr lang="en-GB"/>
          </a:p>
        </p:txBody>
      </p:sp>
      <p:sp>
        <p:nvSpPr>
          <p:cNvPr id="6" name="TextBox 5">
            <a:extLst>
              <a:ext uri="{FF2B5EF4-FFF2-40B4-BE49-F238E27FC236}">
                <a16:creationId xmlns:a16="http://schemas.microsoft.com/office/drawing/2014/main" id="{42E9F3B6-DEFA-480A-967C-4A202595997E}"/>
              </a:ext>
            </a:extLst>
          </p:cNvPr>
          <p:cNvSpPr txBox="1"/>
          <p:nvPr/>
        </p:nvSpPr>
        <p:spPr>
          <a:xfrm>
            <a:off x="313508" y="1811652"/>
            <a:ext cx="6873240" cy="44704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GB" sz="2400" dirty="0"/>
              <a:t>The gaps in mental wellness support for both teachers and students could lead to unaddressed mental health challenges which can decreased their overall well-being. </a:t>
            </a:r>
          </a:p>
          <a:p>
            <a:r>
              <a:rPr lang="en-GB" sz="2000" dirty="0">
                <a:latin typeface="Arial Black" panose="020B0A04020102020204" pitchFamily="34" charset="0"/>
              </a:rPr>
              <a:t>STRATEGY</a:t>
            </a:r>
            <a:endParaRPr lang="en-GH" sz="2200"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GB" sz="2400" dirty="0"/>
              <a:t>Implement mental health support programs, including accessible counselling services, mental health awareness initiatives, and measures to reduce stigma and encourage seeking help, along with strategies to manage and balance workload effectively.</a:t>
            </a:r>
          </a:p>
          <a:p>
            <a:pPr>
              <a:lnSpc>
                <a:spcPct val="107000"/>
              </a:lnSpc>
              <a:spcAft>
                <a:spcPts val="800"/>
              </a:spcAft>
            </a:pPr>
            <a:endParaRPr lang="en-GH" sz="2200" dirty="0">
              <a:effectLst/>
              <a:ea typeface="Calibri" panose="020F0502020204030204" pitchFamily="34" charset="0"/>
              <a:cs typeface="Times New Roman" panose="02020603050405020304" pitchFamily="18" charset="0"/>
            </a:endParaRPr>
          </a:p>
        </p:txBody>
      </p:sp>
      <p:pic>
        <p:nvPicPr>
          <p:cNvPr id="13314" name="Picture 2" descr="Guidance and Counselling Units Must be Made available in Basic Schools –  Coordinator - News Watch Ghana">
            <a:extLst>
              <a:ext uri="{FF2B5EF4-FFF2-40B4-BE49-F238E27FC236}">
                <a16:creationId xmlns:a16="http://schemas.microsoft.com/office/drawing/2014/main" id="{7A0D4746-6543-4B8D-BE95-F4BE4F978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705" y="2084723"/>
            <a:ext cx="4149226" cy="3221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umbs Up Emoji Images – Browse 17,818 Stock Photos, Vectors, and Video |  Adobe Stock">
            <a:extLst>
              <a:ext uri="{FF2B5EF4-FFF2-40B4-BE49-F238E27FC236}">
                <a16:creationId xmlns:a16="http://schemas.microsoft.com/office/drawing/2014/main" id="{6DCCF678-47BD-4F1A-A524-16C75771E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705" y="5306475"/>
            <a:ext cx="1985555" cy="12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5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hite stones balanced in a stack">
            <a:extLst>
              <a:ext uri="{FF2B5EF4-FFF2-40B4-BE49-F238E27FC236}">
                <a16:creationId xmlns:a16="http://schemas.microsoft.com/office/drawing/2014/main" id="{31E2893B-5E4F-BEC1-BC03-EB067C2E9A81}"/>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2372250-ECCB-35D5-A9CC-EDBA7E427B41}"/>
              </a:ext>
            </a:extLst>
          </p:cNvPr>
          <p:cNvSpPr>
            <a:spLocks noGrp="1"/>
          </p:cNvSpPr>
          <p:nvPr>
            <p:ph type="title"/>
          </p:nvPr>
        </p:nvSpPr>
        <p:spPr>
          <a:xfrm>
            <a:off x="838200" y="365125"/>
            <a:ext cx="3822189" cy="1899912"/>
          </a:xfrm>
        </p:spPr>
        <p:txBody>
          <a:bodyPr>
            <a:normAutofit/>
          </a:bodyPr>
          <a:lstStyle/>
          <a:p>
            <a:r>
              <a:rPr lang="en-US" sz="4000" dirty="0"/>
              <a:t>Overview</a:t>
            </a:r>
          </a:p>
        </p:txBody>
      </p:sp>
      <p:sp>
        <p:nvSpPr>
          <p:cNvPr id="6" name="Content Placeholder 5">
            <a:extLst>
              <a:ext uri="{FF2B5EF4-FFF2-40B4-BE49-F238E27FC236}">
                <a16:creationId xmlns:a16="http://schemas.microsoft.com/office/drawing/2014/main" id="{1E9E8D14-30CC-6A67-148B-C2849EDF22A5}"/>
              </a:ext>
            </a:extLst>
          </p:cNvPr>
          <p:cNvSpPr>
            <a:spLocks noGrp="1"/>
          </p:cNvSpPr>
          <p:nvPr>
            <p:ph idx="1"/>
          </p:nvPr>
        </p:nvSpPr>
        <p:spPr>
          <a:xfrm>
            <a:off x="838200" y="2434201"/>
            <a:ext cx="3822189" cy="3654365"/>
          </a:xfrm>
        </p:spPr>
        <p:txBody>
          <a:bodyPr>
            <a:normAutofit lnSpcReduction="10000"/>
          </a:bodyPr>
          <a:lstStyle/>
          <a:p>
            <a:r>
              <a:rPr lang="en-US" sz="3200" dirty="0"/>
              <a:t>Introduction</a:t>
            </a:r>
          </a:p>
          <a:p>
            <a:r>
              <a:rPr lang="en-US" sz="3200" dirty="0"/>
              <a:t>Quantitative Study</a:t>
            </a:r>
          </a:p>
          <a:p>
            <a:r>
              <a:rPr lang="en-US" sz="3200" dirty="0"/>
              <a:t>Key Findings</a:t>
            </a:r>
          </a:p>
          <a:p>
            <a:r>
              <a:rPr lang="en-US" sz="3200" dirty="0"/>
              <a:t>Conclusions and Recommendations</a:t>
            </a:r>
          </a:p>
          <a:p>
            <a:r>
              <a:rPr lang="en-US" sz="3200" dirty="0"/>
              <a:t>Building Culture</a:t>
            </a:r>
          </a:p>
          <a:p>
            <a:r>
              <a:rPr lang="en-US" sz="3200" dirty="0"/>
              <a:t>Breathing Technique</a:t>
            </a:r>
          </a:p>
          <a:p>
            <a:endParaRPr lang="en-US" sz="2000" dirty="0"/>
          </a:p>
        </p:txBody>
      </p:sp>
    </p:spTree>
    <p:extLst>
      <p:ext uri="{BB962C8B-B14F-4D97-AF65-F5344CB8AC3E}">
        <p14:creationId xmlns:p14="http://schemas.microsoft.com/office/powerpoint/2010/main" val="331212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313508" y="136525"/>
            <a:ext cx="11266714" cy="655955"/>
          </a:xfrm>
        </p:spPr>
        <p:txBody>
          <a:bodyPr>
            <a:noAutofit/>
          </a:bodyPr>
          <a:lstStyle/>
          <a:p>
            <a:pPr algn="ctr"/>
            <a:r>
              <a:rPr lang="en-GB" b="1" dirty="0">
                <a:latin typeface="Arial Black" panose="020B0A04020102020204" pitchFamily="34" charset="0"/>
              </a:rPr>
              <a:t>Conclusions and Recommendations</a:t>
            </a:r>
            <a:endParaRPr lang="en-GB" sz="20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20</a:t>
            </a:fld>
            <a:endParaRPr lang="en-GB"/>
          </a:p>
        </p:txBody>
      </p:sp>
      <p:sp>
        <p:nvSpPr>
          <p:cNvPr id="6" name="TextBox 5">
            <a:extLst>
              <a:ext uri="{FF2B5EF4-FFF2-40B4-BE49-F238E27FC236}">
                <a16:creationId xmlns:a16="http://schemas.microsoft.com/office/drawing/2014/main" id="{42E9F3B6-DEFA-480A-967C-4A202595997E}"/>
              </a:ext>
            </a:extLst>
          </p:cNvPr>
          <p:cNvSpPr txBox="1"/>
          <p:nvPr/>
        </p:nvSpPr>
        <p:spPr>
          <a:xfrm>
            <a:off x="324394" y="962566"/>
            <a:ext cx="7709263" cy="52014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1200"/>
              </a:spcBef>
              <a:buFont typeface="Arial" panose="020B0604020202020204" pitchFamily="34" charset="0"/>
              <a:buChar char="•"/>
            </a:pPr>
            <a:r>
              <a:rPr lang="en-GB" sz="2400" dirty="0"/>
              <a:t>The significant lack of access to resources and programs for emotional development, coupled with insufficient support during emotional difficulties, suggests that their overall emotional wellness is compromised. This lack of support can hinder their ability to effectively manage emotions and maintain emotional safety, which are critical for their mental health and academic success.</a:t>
            </a:r>
          </a:p>
          <a:p>
            <a:pPr>
              <a:spcBef>
                <a:spcPts val="1200"/>
              </a:spcBef>
            </a:pPr>
            <a:r>
              <a:rPr lang="en-GB" sz="2400" dirty="0">
                <a:latin typeface="Arial Black" panose="020B0A04020102020204" pitchFamily="34" charset="0"/>
              </a:rPr>
              <a:t>STRATEGY</a:t>
            </a:r>
            <a:endParaRPr lang="en-GB" sz="2400" dirty="0"/>
          </a:p>
          <a:p>
            <a:pPr marL="800100" lvl="1" indent="-342900">
              <a:spcBef>
                <a:spcPts val="1200"/>
              </a:spcBef>
              <a:buFont typeface="Arial" panose="020B0604020202020204" pitchFamily="34" charset="0"/>
              <a:buChar char="•"/>
            </a:pPr>
            <a:r>
              <a:rPr lang="en-GB" sz="2400" dirty="0"/>
              <a:t>Foster a school culture that encourages open communication and emotional expression. This can be achieved through regular workshops, peer mentoring, and creating safe spaces where students and teachers feel comfortable sharing their feelings.</a:t>
            </a:r>
          </a:p>
        </p:txBody>
      </p:sp>
      <p:pic>
        <p:nvPicPr>
          <p:cNvPr id="5" name="Picture 10" descr="Thumbs Up Emoji Images – Browse 17,818 Stock Photos, Vectors, and Video |  Adobe Stock">
            <a:extLst>
              <a:ext uri="{FF2B5EF4-FFF2-40B4-BE49-F238E27FC236}">
                <a16:creationId xmlns:a16="http://schemas.microsoft.com/office/drawing/2014/main" id="{E8C9E4E5-63DD-4FBF-9E68-39E5797CF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83" y="4555023"/>
            <a:ext cx="1985555" cy="127415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Students Innovate in Ghana | International Organization for Migration">
            <a:extLst>
              <a:ext uri="{FF2B5EF4-FFF2-40B4-BE49-F238E27FC236}">
                <a16:creationId xmlns:a16="http://schemas.microsoft.com/office/drawing/2014/main" id="{FB06EF64-F1A3-406D-85FF-1795F3631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848" y="1719216"/>
            <a:ext cx="4073026" cy="271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78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313508" y="136525"/>
            <a:ext cx="11266714" cy="655955"/>
          </a:xfrm>
        </p:spPr>
        <p:txBody>
          <a:bodyPr>
            <a:noAutofit/>
          </a:bodyPr>
          <a:lstStyle/>
          <a:p>
            <a:pPr algn="ctr"/>
            <a:r>
              <a:rPr lang="en-GB" b="1" dirty="0">
                <a:latin typeface="Arial Black" panose="020B0A04020102020204" pitchFamily="34" charset="0"/>
              </a:rPr>
              <a:t>Conclusions and Recommendations</a:t>
            </a:r>
            <a:endParaRPr lang="en-GB" sz="2000"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21</a:t>
            </a:fld>
            <a:endParaRPr lang="en-GB"/>
          </a:p>
        </p:txBody>
      </p:sp>
      <p:sp>
        <p:nvSpPr>
          <p:cNvPr id="6" name="TextBox 5">
            <a:extLst>
              <a:ext uri="{FF2B5EF4-FFF2-40B4-BE49-F238E27FC236}">
                <a16:creationId xmlns:a16="http://schemas.microsoft.com/office/drawing/2014/main" id="{42E9F3B6-DEFA-480A-967C-4A202595997E}"/>
              </a:ext>
            </a:extLst>
          </p:cNvPr>
          <p:cNvSpPr txBox="1"/>
          <p:nvPr/>
        </p:nvSpPr>
        <p:spPr>
          <a:xfrm>
            <a:off x="324394" y="962566"/>
            <a:ext cx="7212875" cy="55198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07000"/>
              </a:lnSpc>
              <a:spcAft>
                <a:spcPts val="800"/>
              </a:spcAft>
              <a:buFont typeface="Arial" panose="020B0604020202020204" pitchFamily="34" charset="0"/>
              <a:buChar char="•"/>
            </a:pPr>
            <a:r>
              <a:rPr lang="en-GB" sz="2400" dirty="0"/>
              <a:t>The findings suggest that the most critical factors influencing the effectiveness of wellness practices among students and educators in the North East Region of Ghana are the availability of resources and cultural and community influences. </a:t>
            </a:r>
          </a:p>
          <a:p>
            <a:pPr>
              <a:lnSpc>
                <a:spcPct val="107000"/>
              </a:lnSpc>
              <a:spcAft>
                <a:spcPts val="800"/>
              </a:spcAft>
            </a:pPr>
            <a:r>
              <a:rPr lang="en-GB" sz="2400" dirty="0">
                <a:latin typeface="Arial Black" panose="020B0A04020102020204" pitchFamily="34" charset="0"/>
              </a:rPr>
              <a:t>STRATEGIES </a:t>
            </a:r>
            <a:endParaRPr lang="en-GB" sz="2400" dirty="0"/>
          </a:p>
          <a:p>
            <a:pPr marL="800100" lvl="1" indent="-342900">
              <a:lnSpc>
                <a:spcPct val="107000"/>
              </a:lnSpc>
              <a:spcAft>
                <a:spcPts val="800"/>
              </a:spcAft>
              <a:buFont typeface="Arial" panose="020B0604020202020204" pitchFamily="34" charset="0"/>
              <a:buChar char="•"/>
            </a:pPr>
            <a:r>
              <a:rPr lang="en-GB" sz="2400" dirty="0"/>
              <a:t>Schools should partner with local and international NGOs, government bodies, and private sectors to secure funding and resources. </a:t>
            </a:r>
          </a:p>
          <a:p>
            <a:pPr marL="800100" lvl="1" indent="-342900">
              <a:lnSpc>
                <a:spcPct val="107000"/>
              </a:lnSpc>
              <a:spcAft>
                <a:spcPts val="800"/>
              </a:spcAft>
              <a:buFont typeface="Arial" panose="020B0604020202020204" pitchFamily="34" charset="0"/>
              <a:buChar char="•"/>
            </a:pPr>
            <a:r>
              <a:rPr lang="en-GB" sz="2400" dirty="0"/>
              <a:t>Also, organize community meetings and workshops to educate parents and community members about the benefits of wellness practices for students and educators.</a:t>
            </a:r>
            <a:endParaRPr lang="en-GH" sz="2200" dirty="0">
              <a:effectLst/>
              <a:ea typeface="Calibri" panose="020F0502020204030204" pitchFamily="34" charset="0"/>
              <a:cs typeface="Times New Roman" panose="02020603050405020304" pitchFamily="18" charset="0"/>
            </a:endParaRPr>
          </a:p>
        </p:txBody>
      </p:sp>
      <p:pic>
        <p:nvPicPr>
          <p:cNvPr id="15362" name="Picture 2" descr="Beneficiaries of Free SHS will pay for PTA dues if … - iWatch Africa">
            <a:extLst>
              <a:ext uri="{FF2B5EF4-FFF2-40B4-BE49-F238E27FC236}">
                <a16:creationId xmlns:a16="http://schemas.microsoft.com/office/drawing/2014/main" id="{F4C90F8F-5491-4313-8894-B21010B3A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966" y="1831339"/>
            <a:ext cx="3977640" cy="26373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umbs Up Emoji Images – Browse 17,818 Stock Photos, Vectors, and Video |  Adobe Stock">
            <a:extLst>
              <a:ext uri="{FF2B5EF4-FFF2-40B4-BE49-F238E27FC236}">
                <a16:creationId xmlns:a16="http://schemas.microsoft.com/office/drawing/2014/main" id="{E2EE5673-1F32-462D-A0F2-247B3C326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9683" y="4555023"/>
            <a:ext cx="1985555" cy="12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88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E745-2A36-C4A6-186C-8CE1A3441372}"/>
              </a:ext>
            </a:extLst>
          </p:cNvPr>
          <p:cNvSpPr>
            <a:spLocks noGrp="1"/>
          </p:cNvSpPr>
          <p:nvPr>
            <p:ph type="title"/>
          </p:nvPr>
        </p:nvSpPr>
        <p:spPr/>
        <p:txBody>
          <a:bodyPr/>
          <a:lstStyle/>
          <a:p>
            <a:r>
              <a:rPr lang="en-US" dirty="0"/>
              <a:t>Wellness for Educators </a:t>
            </a:r>
            <a:r>
              <a:rPr lang="en-US"/>
              <a:t>in Ghana</a:t>
            </a:r>
            <a:endParaRPr lang="en-US" dirty="0"/>
          </a:p>
        </p:txBody>
      </p:sp>
      <p:sp>
        <p:nvSpPr>
          <p:cNvPr id="3" name="Content Placeholder 2">
            <a:extLst>
              <a:ext uri="{FF2B5EF4-FFF2-40B4-BE49-F238E27FC236}">
                <a16:creationId xmlns:a16="http://schemas.microsoft.com/office/drawing/2014/main" id="{2B78C168-F301-6286-870F-A90180B917A7}"/>
              </a:ext>
            </a:extLst>
          </p:cNvPr>
          <p:cNvSpPr>
            <a:spLocks noGrp="1"/>
          </p:cNvSpPr>
          <p:nvPr>
            <p:ph sz="half" idx="1"/>
          </p:nvPr>
        </p:nvSpPr>
        <p:spPr/>
        <p:txBody>
          <a:bodyPr/>
          <a:lstStyle/>
          <a:p>
            <a:r>
              <a:rPr lang="en-US" dirty="0"/>
              <a:t>Mental/Emotional </a:t>
            </a:r>
          </a:p>
          <a:p>
            <a:endParaRPr lang="en-US" dirty="0"/>
          </a:p>
          <a:p>
            <a:r>
              <a:rPr lang="en-US" dirty="0"/>
              <a:t>Teachers working in rural areas experience stress and limited access to support services.</a:t>
            </a:r>
          </a:p>
          <a:p>
            <a:endParaRPr lang="en-US" dirty="0"/>
          </a:p>
          <a:p>
            <a:r>
              <a:rPr lang="en-US" dirty="0"/>
              <a:t>Educators and Students have limited resources to promote emotional development </a:t>
            </a:r>
          </a:p>
        </p:txBody>
      </p:sp>
      <p:sp>
        <p:nvSpPr>
          <p:cNvPr id="4" name="Content Placeholder 3">
            <a:extLst>
              <a:ext uri="{FF2B5EF4-FFF2-40B4-BE49-F238E27FC236}">
                <a16:creationId xmlns:a16="http://schemas.microsoft.com/office/drawing/2014/main" id="{DFDA6A67-0688-763C-D9CA-0BE30E8E907B}"/>
              </a:ext>
            </a:extLst>
          </p:cNvPr>
          <p:cNvSpPr>
            <a:spLocks noGrp="1"/>
          </p:cNvSpPr>
          <p:nvPr>
            <p:ph sz="half" idx="2"/>
          </p:nvPr>
        </p:nvSpPr>
        <p:spPr/>
        <p:txBody>
          <a:bodyPr/>
          <a:lstStyle/>
          <a:p>
            <a:r>
              <a:rPr lang="en-US" dirty="0"/>
              <a:t>Social</a:t>
            </a:r>
          </a:p>
          <a:p>
            <a:endParaRPr lang="en-US" dirty="0"/>
          </a:p>
          <a:p>
            <a:r>
              <a:rPr lang="en-US" dirty="0"/>
              <a:t>Teachers have a positive sense of community and support the wellbeing of one another.</a:t>
            </a:r>
          </a:p>
          <a:p>
            <a:endParaRPr lang="en-US" dirty="0"/>
          </a:p>
          <a:p>
            <a:r>
              <a:rPr lang="en-US" dirty="0"/>
              <a:t>However, students were neutral with feeling a sense of belonging.</a:t>
            </a:r>
          </a:p>
        </p:txBody>
      </p:sp>
    </p:spTree>
    <p:extLst>
      <p:ext uri="{BB962C8B-B14F-4D97-AF65-F5344CB8AC3E}">
        <p14:creationId xmlns:p14="http://schemas.microsoft.com/office/powerpoint/2010/main" val="98332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EEE2F-94C6-9D5E-4FDA-E319C0B40A91}"/>
              </a:ext>
            </a:extLst>
          </p:cNvPr>
          <p:cNvSpPr>
            <a:spLocks noGrp="1"/>
          </p:cNvSpPr>
          <p:nvPr>
            <p:ph type="title"/>
          </p:nvPr>
        </p:nvSpPr>
        <p:spPr>
          <a:xfrm>
            <a:off x="838200" y="365125"/>
            <a:ext cx="10515600" cy="1828444"/>
          </a:xfrm>
        </p:spPr>
        <p:txBody>
          <a:bodyPr>
            <a:normAutofit/>
          </a:bodyPr>
          <a:lstStyle/>
          <a:p>
            <a:r>
              <a:rPr lang="en-US" sz="5200" dirty="0"/>
              <a:t>Benefits of Wellness Program </a:t>
            </a:r>
          </a:p>
        </p:txBody>
      </p:sp>
      <p:graphicFrame>
        <p:nvGraphicFramePr>
          <p:cNvPr id="12" name="Content Placeholder 2">
            <a:extLst>
              <a:ext uri="{FF2B5EF4-FFF2-40B4-BE49-F238E27FC236}">
                <a16:creationId xmlns:a16="http://schemas.microsoft.com/office/drawing/2014/main" id="{633671F9-77BD-8DB5-C5DB-7432EBBE9B11}"/>
              </a:ext>
            </a:extLst>
          </p:cNvPr>
          <p:cNvGraphicFramePr>
            <a:graphicFrameLocks noGrp="1"/>
          </p:cNvGraphicFramePr>
          <p:nvPr>
            <p:ph sz="half" idx="1"/>
            <p:extLst>
              <p:ext uri="{D42A27DB-BD31-4B8C-83A1-F6EECF244321}">
                <p14:modId xmlns:p14="http://schemas.microsoft.com/office/powerpoint/2010/main" val="1711017137"/>
              </p:ext>
            </p:extLst>
          </p:nvPr>
        </p:nvGraphicFramePr>
        <p:xfrm>
          <a:off x="501446" y="2193569"/>
          <a:ext cx="5495182" cy="3935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02189E4-D6A1-6245-3C3E-050C6DA97383}"/>
              </a:ext>
            </a:extLst>
          </p:cNvPr>
          <p:cNvSpPr>
            <a:spLocks noGrp="1"/>
          </p:cNvSpPr>
          <p:nvPr>
            <p:ph sz="half" idx="2"/>
          </p:nvPr>
        </p:nvSpPr>
        <p:spPr>
          <a:xfrm>
            <a:off x="6189154" y="2398626"/>
            <a:ext cx="5164645" cy="3730460"/>
          </a:xfrm>
        </p:spPr>
        <p:txBody>
          <a:bodyPr>
            <a:normAutofit/>
          </a:bodyPr>
          <a:lstStyle/>
          <a:p>
            <a:r>
              <a:rPr lang="en-US" sz="2000"/>
              <a:t>Mindfulness</a:t>
            </a:r>
          </a:p>
        </p:txBody>
      </p:sp>
      <p:pic>
        <p:nvPicPr>
          <p:cNvPr id="10" name="Picture 9" descr="A person sitting cross legged on a mat with her hands together&#10;&#10;Description automatically generated">
            <a:extLst>
              <a:ext uri="{FF2B5EF4-FFF2-40B4-BE49-F238E27FC236}">
                <a16:creationId xmlns:a16="http://schemas.microsoft.com/office/drawing/2014/main" id="{5A05FD6C-575E-EF63-CB96-04193B6B6DF7}"/>
              </a:ext>
            </a:extLst>
          </p:cNvPr>
          <p:cNvPicPr>
            <a:picLocks noChangeAspect="1"/>
          </p:cNvPicPr>
          <p:nvPr/>
        </p:nvPicPr>
        <p:blipFill>
          <a:blip r:embed="rId7"/>
          <a:stretch>
            <a:fillRect/>
          </a:stretch>
        </p:blipFill>
        <p:spPr>
          <a:xfrm>
            <a:off x="5996627" y="1635080"/>
            <a:ext cx="5158427" cy="5016544"/>
          </a:xfrm>
          <a:prstGeom prst="rect">
            <a:avLst/>
          </a:prstGeom>
        </p:spPr>
      </p:pic>
    </p:spTree>
    <p:extLst>
      <p:ext uri="{BB962C8B-B14F-4D97-AF65-F5344CB8AC3E}">
        <p14:creationId xmlns:p14="http://schemas.microsoft.com/office/powerpoint/2010/main" val="166389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each with waves and clouds&#10;&#10;Description automatically generated">
            <a:extLst>
              <a:ext uri="{FF2B5EF4-FFF2-40B4-BE49-F238E27FC236}">
                <a16:creationId xmlns:a16="http://schemas.microsoft.com/office/drawing/2014/main" id="{F597B3DB-D637-6DB9-DDEF-00C196933074}"/>
              </a:ext>
            </a:extLst>
          </p:cNvPr>
          <p:cNvPicPr>
            <a:picLocks noChangeAspect="1"/>
          </p:cNvPicPr>
          <p:nvPr/>
        </p:nvPicPr>
        <p:blipFill rotWithShape="1">
          <a:blip r:embed="rId2">
            <a:alphaModFix amt="50000"/>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1113310-EA4E-B52E-AC15-3A1CC964A40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Mindfulness</a:t>
            </a:r>
          </a:p>
        </p:txBody>
      </p:sp>
      <p:sp>
        <p:nvSpPr>
          <p:cNvPr id="4" name="Content Placeholder 3">
            <a:extLst>
              <a:ext uri="{FF2B5EF4-FFF2-40B4-BE49-F238E27FC236}">
                <a16:creationId xmlns:a16="http://schemas.microsoft.com/office/drawing/2014/main" id="{3C4D2990-1CE6-FC39-63C4-C8624995B6F9}"/>
              </a:ext>
            </a:extLst>
          </p:cNvPr>
          <p:cNvSpPr>
            <a:spLocks/>
          </p:cNvSpPr>
          <p:nvPr/>
        </p:nvSpPr>
        <p:spPr>
          <a:xfrm>
            <a:off x="1524000" y="4159404"/>
            <a:ext cx="9144000" cy="1098395"/>
          </a:xfrm>
          <a:prstGeom prst="rect">
            <a:avLst/>
          </a:prstGeom>
        </p:spPr>
        <p:txBody>
          <a:bodyPr vert="horz" lIns="91440" tIns="45720" rIns="91440" bIns="45720" rtlCol="0">
            <a:normAutofit/>
          </a:bodyPr>
          <a:lstStyle/>
          <a:p>
            <a:pPr algn="ctr">
              <a:lnSpc>
                <a:spcPct val="90000"/>
              </a:lnSpc>
              <a:spcBef>
                <a:spcPts val="1000"/>
              </a:spcBef>
              <a:spcAft>
                <a:spcPts val="600"/>
              </a:spcAft>
            </a:pPr>
            <a:r>
              <a:rPr lang="en-US" sz="2400">
                <a:solidFill>
                  <a:srgbClr val="FFFFFF"/>
                </a:solidFill>
              </a:rPr>
              <a:t>Inhale/Exhale</a:t>
            </a:r>
          </a:p>
        </p:txBody>
      </p:sp>
      <p:sp>
        <p:nvSpPr>
          <p:cNvPr id="11" name="Content Placeholder 10">
            <a:extLst>
              <a:ext uri="{FF2B5EF4-FFF2-40B4-BE49-F238E27FC236}">
                <a16:creationId xmlns:a16="http://schemas.microsoft.com/office/drawing/2014/main" id="{08B8C3C8-1E8B-E2EA-E347-FA9A762BBA80}"/>
              </a:ext>
            </a:extLst>
          </p:cNvPr>
          <p:cNvSpPr>
            <a:spLocks/>
          </p:cNvSpPr>
          <p:nvPr/>
        </p:nvSpPr>
        <p:spPr>
          <a:xfrm>
            <a:off x="838200" y="1825625"/>
            <a:ext cx="5181600" cy="4351338"/>
          </a:xfrm>
          <a:prstGeom prst="rect">
            <a:avLst/>
          </a:prstGeom>
        </p:spPr>
        <p:txBody>
          <a:bodyPr/>
          <a:lstStyle/>
          <a:p>
            <a:endParaRPr lang="en-US"/>
          </a:p>
        </p:txBody>
      </p:sp>
    </p:spTree>
    <p:extLst>
      <p:ext uri="{BB962C8B-B14F-4D97-AF65-F5344CB8AC3E}">
        <p14:creationId xmlns:p14="http://schemas.microsoft.com/office/powerpoint/2010/main" val="2430531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1BA6-C1DC-681B-66F3-0F61FEE68380}"/>
              </a:ext>
            </a:extLst>
          </p:cNvPr>
          <p:cNvSpPr>
            <a:spLocks noGrp="1"/>
          </p:cNvSpPr>
          <p:nvPr>
            <p:ph type="title"/>
          </p:nvPr>
        </p:nvSpPr>
        <p:spPr>
          <a:xfrm>
            <a:off x="8079978" y="741391"/>
            <a:ext cx="3369234" cy="1616203"/>
          </a:xfrm>
        </p:spPr>
        <p:txBody>
          <a:bodyPr vert="horz" lIns="91440" tIns="45720" rIns="91440" bIns="45720" rtlCol="0" anchor="b">
            <a:normAutofit/>
          </a:bodyPr>
          <a:lstStyle/>
          <a:p>
            <a:r>
              <a:rPr lang="en-US" sz="3200"/>
              <a:t>Wellness and Self-Care for Educators</a:t>
            </a:r>
          </a:p>
        </p:txBody>
      </p:sp>
      <p:pic>
        <p:nvPicPr>
          <p:cNvPr id="15" name="Picture 14" descr="Spa setting of candles">
            <a:extLst>
              <a:ext uri="{FF2B5EF4-FFF2-40B4-BE49-F238E27FC236}">
                <a16:creationId xmlns:a16="http://schemas.microsoft.com/office/drawing/2014/main" id="{35DDF330-B04B-1387-CAA0-685EC804F1B0}"/>
              </a:ext>
            </a:extLst>
          </p:cNvPr>
          <p:cNvPicPr>
            <a:picLocks noChangeAspect="1"/>
          </p:cNvPicPr>
          <p:nvPr/>
        </p:nvPicPr>
        <p:blipFill rotWithShape="1">
          <a:blip r:embed="rId2"/>
          <a:srcRect l="8427" r="19912"/>
          <a:stretch/>
        </p:blipFill>
        <p:spPr>
          <a:xfrm>
            <a:off x="20" y="10"/>
            <a:ext cx="7390243" cy="6857990"/>
          </a:xfrm>
          <a:prstGeom prst="rect">
            <a:avLst/>
          </a:prstGeom>
        </p:spPr>
      </p:pic>
      <p:sp>
        <p:nvSpPr>
          <p:cNvPr id="19" name="Rectangle 1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5ECBDE4D-9BB4-863E-7E95-ED00B6341FF7}"/>
              </a:ext>
            </a:extLst>
          </p:cNvPr>
          <p:cNvSpPr>
            <a:spLocks/>
          </p:cNvSpPr>
          <p:nvPr/>
        </p:nvSpPr>
        <p:spPr>
          <a:xfrm>
            <a:off x="7698658" y="2533475"/>
            <a:ext cx="4493322" cy="394887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p>
          <a:p>
            <a:r>
              <a:rPr lang="en-US" sz="3200" dirty="0"/>
              <a:t>Introduction</a:t>
            </a:r>
          </a:p>
          <a:p>
            <a:r>
              <a:rPr lang="en-US" sz="3200" dirty="0"/>
              <a:t>Quantitative Study</a:t>
            </a:r>
          </a:p>
          <a:p>
            <a:r>
              <a:rPr lang="en-US" sz="3200" dirty="0"/>
              <a:t>Key Findings</a:t>
            </a:r>
          </a:p>
          <a:p>
            <a:r>
              <a:rPr lang="en-US" sz="3200" dirty="0"/>
              <a:t>Conclusions and Recommendations</a:t>
            </a:r>
          </a:p>
          <a:p>
            <a:r>
              <a:rPr lang="en-US" sz="3200" dirty="0"/>
              <a:t>Building Culture</a:t>
            </a:r>
          </a:p>
          <a:p>
            <a:r>
              <a:rPr lang="en-US" sz="3200" dirty="0"/>
              <a:t>Breathing Technique</a:t>
            </a:r>
          </a:p>
          <a:p>
            <a:pPr indent="-228600">
              <a:lnSpc>
                <a:spcPct val="90000"/>
              </a:lnSpc>
              <a:spcAft>
                <a:spcPts val="600"/>
              </a:spcAft>
              <a:buFont typeface="Arial" panose="020B0604020202020204" pitchFamily="34" charset="0"/>
              <a:buChar char="•"/>
            </a:pPr>
            <a:endParaRPr lang="en-US" sz="2000" dirty="0"/>
          </a:p>
        </p:txBody>
      </p:sp>
      <p:sp>
        <p:nvSpPr>
          <p:cNvPr id="4" name="Content Placeholder 3">
            <a:extLst>
              <a:ext uri="{FF2B5EF4-FFF2-40B4-BE49-F238E27FC236}">
                <a16:creationId xmlns:a16="http://schemas.microsoft.com/office/drawing/2014/main" id="{EA173B27-07BC-82FF-BFB4-9EDA74F412E7}"/>
              </a:ext>
            </a:extLst>
          </p:cNvPr>
          <p:cNvSpPr>
            <a:spLocks/>
          </p:cNvSpPr>
          <p:nvPr/>
        </p:nvSpPr>
        <p:spPr>
          <a:xfrm>
            <a:off x="6165152" y="2228087"/>
            <a:ext cx="4702346" cy="3948876"/>
          </a:xfrm>
          <a:prstGeom prst="rect">
            <a:avLst/>
          </a:prstGeom>
        </p:spPr>
        <p:txBody>
          <a:bodyPr/>
          <a:lstStyle/>
          <a:p>
            <a:pPr>
              <a:spcAft>
                <a:spcPts val="600"/>
              </a:spcAft>
            </a:pPr>
            <a:endParaRPr lang="en-US" dirty="0"/>
          </a:p>
        </p:txBody>
      </p:sp>
    </p:spTree>
    <p:extLst>
      <p:ext uri="{BB962C8B-B14F-4D97-AF65-F5344CB8AC3E}">
        <p14:creationId xmlns:p14="http://schemas.microsoft.com/office/powerpoint/2010/main" val="2042865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4F5A-4C2B-8B68-EF0C-C9BB2776D686}"/>
              </a:ext>
            </a:extLst>
          </p:cNvPr>
          <p:cNvSpPr>
            <a:spLocks noGrp="1"/>
          </p:cNvSpPr>
          <p:nvPr>
            <p:ph type="title"/>
          </p:nvPr>
        </p:nvSpPr>
        <p:spPr/>
        <p:txBody>
          <a:bodyPr/>
          <a:lstStyle/>
          <a:p>
            <a:r>
              <a:rPr lang="en-US" dirty="0"/>
              <a:t>Thank You</a:t>
            </a:r>
          </a:p>
        </p:txBody>
      </p:sp>
      <p:pic>
        <p:nvPicPr>
          <p:cNvPr id="6" name="Content Placeholder 5" descr="A person and person smiling at the camera&#10;&#10;Description automatically generated">
            <a:extLst>
              <a:ext uri="{FF2B5EF4-FFF2-40B4-BE49-F238E27FC236}">
                <a16:creationId xmlns:a16="http://schemas.microsoft.com/office/drawing/2014/main" id="{2DF15183-3A4E-1200-FB22-5F259BE71B49}"/>
              </a:ext>
            </a:extLst>
          </p:cNvPr>
          <p:cNvPicPr>
            <a:picLocks noGrp="1" noChangeAspect="1"/>
          </p:cNvPicPr>
          <p:nvPr>
            <p:ph sz="half" idx="1"/>
          </p:nvPr>
        </p:nvPicPr>
        <p:blipFill>
          <a:blip r:embed="rId2"/>
          <a:stretch>
            <a:fillRect/>
          </a:stretch>
        </p:blipFill>
        <p:spPr>
          <a:xfrm>
            <a:off x="945666" y="1825625"/>
            <a:ext cx="5074135" cy="4351338"/>
          </a:xfrm>
        </p:spPr>
      </p:pic>
      <p:sp>
        <p:nvSpPr>
          <p:cNvPr id="4" name="Content Placeholder 3">
            <a:extLst>
              <a:ext uri="{FF2B5EF4-FFF2-40B4-BE49-F238E27FC236}">
                <a16:creationId xmlns:a16="http://schemas.microsoft.com/office/drawing/2014/main" id="{0A2A3AF9-C5A4-7765-65A6-888681F37052}"/>
              </a:ext>
            </a:extLst>
          </p:cNvPr>
          <p:cNvSpPr>
            <a:spLocks noGrp="1"/>
          </p:cNvSpPr>
          <p:nvPr>
            <p:ph sz="half" idx="2"/>
          </p:nvPr>
        </p:nvSpPr>
        <p:spPr/>
        <p:txBody>
          <a:bodyPr>
            <a:normAutofit/>
          </a:bodyPr>
          <a:lstStyle/>
          <a:p>
            <a:r>
              <a:rPr lang="en-US" dirty="0"/>
              <a:t>Contacts:</a:t>
            </a:r>
          </a:p>
          <a:p>
            <a:r>
              <a:rPr lang="en-US" dirty="0">
                <a:hlinkClick r:id="rId3"/>
              </a:rPr>
              <a:t>mpeterbraimah@gmail.com</a:t>
            </a:r>
            <a:endParaRPr lang="en-US" dirty="0"/>
          </a:p>
          <a:p>
            <a:r>
              <a:rPr lang="en-US" dirty="0">
                <a:hlinkClick r:id="rId4"/>
              </a:rPr>
              <a:t>ebrown.davis@gmail.com</a:t>
            </a:r>
            <a:endParaRPr lang="en-US" dirty="0"/>
          </a:p>
          <a:p>
            <a:endParaRPr lang="en-US" dirty="0"/>
          </a:p>
          <a:p>
            <a:endParaRPr lang="en-US" dirty="0"/>
          </a:p>
        </p:txBody>
      </p:sp>
    </p:spTree>
    <p:extLst>
      <p:ext uri="{BB962C8B-B14F-4D97-AF65-F5344CB8AC3E}">
        <p14:creationId xmlns:p14="http://schemas.microsoft.com/office/powerpoint/2010/main" val="372561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9DE2B-5DCA-49C4-9771-37D022324229}"/>
              </a:ext>
            </a:extLst>
          </p:cNvPr>
          <p:cNvPicPr>
            <a:picLocks noChangeAspect="1"/>
          </p:cNvPicPr>
          <p:nvPr/>
        </p:nvPicPr>
        <p:blipFill>
          <a:blip r:embed="rId3">
            <a:alphaModFix amt="23000"/>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DACEF9C-D1D5-48E1-AE00-CB2C1C961EB1}"/>
              </a:ext>
            </a:extLst>
          </p:cNvPr>
          <p:cNvSpPr txBox="1"/>
          <p:nvPr/>
        </p:nvSpPr>
        <p:spPr>
          <a:xfrm>
            <a:off x="7578146" y="3960730"/>
            <a:ext cx="5861957" cy="830997"/>
          </a:xfrm>
          <a:prstGeom prst="rect">
            <a:avLst/>
          </a:prstGeom>
          <a:noFill/>
          <a:ln>
            <a:noFill/>
          </a:ln>
        </p:spPr>
        <p:txBody>
          <a:bodyPr wrap="square" rtlCol="0">
            <a:spAutoFit/>
          </a:bodyPr>
          <a:lstStyle/>
          <a:p>
            <a:r>
              <a:rPr lang="en-CA" sz="2400" b="1" dirty="0"/>
              <a:t>Braimah Peter Manasseh</a:t>
            </a:r>
          </a:p>
          <a:p>
            <a:r>
              <a:rPr lang="en-CA" sz="2400" b="1" dirty="0"/>
              <a:t>SISO/STEM District Officer, </a:t>
            </a:r>
            <a:r>
              <a:rPr lang="en-CA" sz="2400" b="1" dirty="0" err="1"/>
              <a:t>Saboba</a:t>
            </a:r>
            <a:r>
              <a:rPr lang="en-CA" sz="2400" b="1" dirty="0"/>
              <a:t>.</a:t>
            </a:r>
          </a:p>
        </p:txBody>
      </p:sp>
      <p:sp>
        <p:nvSpPr>
          <p:cNvPr id="5" name="TextBox 4">
            <a:extLst>
              <a:ext uri="{FF2B5EF4-FFF2-40B4-BE49-F238E27FC236}">
                <a16:creationId xmlns:a16="http://schemas.microsoft.com/office/drawing/2014/main" id="{FECD500B-C370-4E0E-85C2-FE068732B7B6}"/>
              </a:ext>
            </a:extLst>
          </p:cNvPr>
          <p:cNvSpPr txBox="1"/>
          <p:nvPr/>
        </p:nvSpPr>
        <p:spPr>
          <a:xfrm>
            <a:off x="6189482" y="3189526"/>
            <a:ext cx="5861957" cy="523220"/>
          </a:xfrm>
          <a:prstGeom prst="rect">
            <a:avLst/>
          </a:prstGeom>
          <a:noFill/>
          <a:ln>
            <a:noFill/>
          </a:ln>
        </p:spPr>
        <p:txBody>
          <a:bodyPr wrap="square" rtlCol="0">
            <a:spAutoFit/>
          </a:bodyPr>
          <a:lstStyle/>
          <a:p>
            <a:pPr algn="ctr"/>
            <a:r>
              <a:rPr lang="en-CA" sz="2800" b="1" dirty="0"/>
              <a:t>Authored By:</a:t>
            </a:r>
          </a:p>
        </p:txBody>
      </p:sp>
      <p:pic>
        <p:nvPicPr>
          <p:cNvPr id="16386" name="Picture 2" descr="Wellness Policy Review - Indian Lake Schools">
            <a:extLst>
              <a:ext uri="{FF2B5EF4-FFF2-40B4-BE49-F238E27FC236}">
                <a16:creationId xmlns:a16="http://schemas.microsoft.com/office/drawing/2014/main" id="{9A330543-2076-404B-8A01-303B8126E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0339"/>
            <a:ext cx="5706657" cy="29773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8A0695-12CC-4C62-B564-BFA49C53849C}"/>
              </a:ext>
            </a:extLst>
          </p:cNvPr>
          <p:cNvSpPr txBox="1"/>
          <p:nvPr/>
        </p:nvSpPr>
        <p:spPr>
          <a:xfrm>
            <a:off x="5611403" y="640590"/>
            <a:ext cx="6548846" cy="2039020"/>
          </a:xfrm>
          <a:prstGeom prst="rect">
            <a:avLst/>
          </a:prstGeom>
          <a:noFill/>
        </p:spPr>
        <p:txBody>
          <a:bodyPr wrap="square">
            <a:spAutoFit/>
          </a:bodyPr>
          <a:lstStyle/>
          <a:p>
            <a:pPr algn="ctr">
              <a:lnSpc>
                <a:spcPct val="107000"/>
              </a:lnSpc>
              <a:spcAft>
                <a:spcPts val="800"/>
              </a:spcAft>
            </a:pPr>
            <a:r>
              <a:rPr lang="en-GB" sz="4000" b="1" dirty="0">
                <a:effectLst/>
                <a:latin typeface="Calibri" panose="020F0502020204030204" pitchFamily="34" charset="0"/>
                <a:ea typeface="Calibri" panose="020F0502020204030204" pitchFamily="34" charset="0"/>
                <a:cs typeface="Times New Roman" panose="02020603050405020304" pitchFamily="18" charset="0"/>
              </a:rPr>
              <a:t>State of Wellness Among Students and Educators in the North East Region of Ghana</a:t>
            </a:r>
            <a:endParaRPr lang="en-GH"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754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838200" y="182563"/>
            <a:ext cx="10515600" cy="999027"/>
          </a:xfrm>
        </p:spPr>
        <p:txBody>
          <a:bodyPr/>
          <a:lstStyle/>
          <a:p>
            <a:r>
              <a:rPr lang="en-GB" b="1" dirty="0">
                <a:latin typeface="Arial Black" panose="020B0A04020102020204" pitchFamily="34" charset="0"/>
              </a:rPr>
              <a:t>Background/Context</a:t>
            </a:r>
          </a:p>
        </p:txBody>
      </p:sp>
      <p:sp>
        <p:nvSpPr>
          <p:cNvPr id="3" name="Content Placeholder 2">
            <a:extLst>
              <a:ext uri="{FF2B5EF4-FFF2-40B4-BE49-F238E27FC236}">
                <a16:creationId xmlns:a16="http://schemas.microsoft.com/office/drawing/2014/main" id="{591EC4D0-06EE-43F8-8D92-D90C951FFAA5}"/>
              </a:ext>
            </a:extLst>
          </p:cNvPr>
          <p:cNvSpPr>
            <a:spLocks noGrp="1"/>
          </p:cNvSpPr>
          <p:nvPr>
            <p:ph idx="1"/>
          </p:nvPr>
        </p:nvSpPr>
        <p:spPr>
          <a:xfrm>
            <a:off x="362996" y="1243374"/>
            <a:ext cx="8432956" cy="4632368"/>
          </a:xfrm>
          <a:ln>
            <a:solidFill>
              <a:schemeClr val="tx1"/>
            </a:solidFill>
          </a:ln>
        </p:spPr>
        <p:txBody>
          <a:bodyPr>
            <a:noAutofit/>
          </a:bodyPr>
          <a:lstStyle/>
          <a:p>
            <a:pPr>
              <a:spcBef>
                <a:spcPts val="1200"/>
              </a:spcBef>
              <a:buFont typeface="Arial" panose="020B0604020202020204" pitchFamily="34" charset="0"/>
              <a:buChar char="•"/>
            </a:pPr>
            <a:r>
              <a:rPr lang="en-GB" sz="2200" dirty="0">
                <a:cs typeface="Arial" panose="020B0604020202020204" pitchFamily="34" charset="0"/>
              </a:rPr>
              <a:t>Wellness in educational settings is increasingly being recognised as a fundamental contributor to academic success and personal well-being (</a:t>
            </a:r>
            <a:r>
              <a:rPr lang="en-GB" sz="2200" dirty="0">
                <a:solidFill>
                  <a:srgbClr val="222222"/>
                </a:solidFill>
                <a:effectLst/>
                <a:ea typeface="Calibri" panose="020F0502020204030204" pitchFamily="34" charset="0"/>
              </a:rPr>
              <a:t>Kaya &amp; </a:t>
            </a:r>
            <a:r>
              <a:rPr lang="en-GB" sz="2200" dirty="0" err="1">
                <a:solidFill>
                  <a:srgbClr val="222222"/>
                </a:solidFill>
                <a:effectLst/>
                <a:ea typeface="Calibri" panose="020F0502020204030204" pitchFamily="34" charset="0"/>
              </a:rPr>
              <a:t>Erdem</a:t>
            </a:r>
            <a:r>
              <a:rPr lang="en-GB" sz="2200" dirty="0">
                <a:solidFill>
                  <a:srgbClr val="222222"/>
                </a:solidFill>
                <a:effectLst/>
                <a:ea typeface="Calibri" panose="020F0502020204030204" pitchFamily="34" charset="0"/>
              </a:rPr>
              <a:t>, 2021)</a:t>
            </a:r>
            <a:r>
              <a:rPr lang="en-GB" sz="2200" dirty="0">
                <a:cs typeface="Arial" panose="020B0604020202020204" pitchFamily="34" charset="0"/>
              </a:rPr>
              <a:t>.</a:t>
            </a:r>
          </a:p>
          <a:p>
            <a:pPr>
              <a:spcBef>
                <a:spcPts val="1200"/>
              </a:spcBef>
              <a:buFont typeface="Arial" panose="020B0604020202020204" pitchFamily="34" charset="0"/>
              <a:buChar char="•"/>
            </a:pPr>
            <a:r>
              <a:rPr lang="en-GB" sz="2200" dirty="0">
                <a:cs typeface="Arial" panose="020B0604020202020204" pitchFamily="34" charset="0"/>
              </a:rPr>
              <a:t>The term wellness, encompasses several dimensions, including </a:t>
            </a:r>
            <a:r>
              <a:rPr lang="en-GB" sz="2200" dirty="0">
                <a:solidFill>
                  <a:srgbClr val="FF0000"/>
                </a:solidFill>
                <a:cs typeface="Arial" panose="020B0604020202020204" pitchFamily="34" charset="0"/>
              </a:rPr>
              <a:t>physical, mental, emotional, social, </a:t>
            </a:r>
            <a:r>
              <a:rPr lang="en-GB" sz="2200" dirty="0">
                <a:cs typeface="Arial" panose="020B0604020202020204" pitchFamily="34" charset="0"/>
              </a:rPr>
              <a:t>and </a:t>
            </a:r>
            <a:r>
              <a:rPr lang="en-GB" sz="2200" dirty="0">
                <a:solidFill>
                  <a:srgbClr val="FF0000"/>
                </a:solidFill>
                <a:cs typeface="Arial" panose="020B0604020202020204" pitchFamily="34" charset="0"/>
              </a:rPr>
              <a:t>academic </a:t>
            </a:r>
            <a:r>
              <a:rPr lang="en-GB" sz="2200" dirty="0">
                <a:cs typeface="Arial" panose="020B0604020202020204" pitchFamily="34" charset="0"/>
              </a:rPr>
              <a:t>wellness (</a:t>
            </a:r>
            <a:r>
              <a:rPr lang="en-GB" sz="2200" dirty="0">
                <a:solidFill>
                  <a:srgbClr val="222222"/>
                </a:solidFill>
                <a:effectLst/>
                <a:ea typeface="Calibri" panose="020F0502020204030204" pitchFamily="34" charset="0"/>
              </a:rPr>
              <a:t>Hargreaves &amp; Shirley, 2021; Kaya &amp; </a:t>
            </a:r>
            <a:r>
              <a:rPr lang="en-GB" sz="2200" dirty="0" err="1">
                <a:solidFill>
                  <a:srgbClr val="222222"/>
                </a:solidFill>
                <a:effectLst/>
                <a:ea typeface="Calibri" panose="020F0502020204030204" pitchFamily="34" charset="0"/>
              </a:rPr>
              <a:t>Erdem</a:t>
            </a:r>
            <a:r>
              <a:rPr lang="en-GB" sz="2200" dirty="0">
                <a:solidFill>
                  <a:srgbClr val="222222"/>
                </a:solidFill>
                <a:effectLst/>
                <a:ea typeface="Calibri" panose="020F0502020204030204" pitchFamily="34" charset="0"/>
              </a:rPr>
              <a:t>, 2021; Wortham et al., 2020)</a:t>
            </a:r>
            <a:r>
              <a:rPr lang="en-GB" sz="2200" dirty="0">
                <a:cs typeface="Arial" panose="020B0604020202020204" pitchFamily="34" charset="0"/>
              </a:rPr>
              <a:t>.</a:t>
            </a:r>
          </a:p>
          <a:p>
            <a:pPr>
              <a:spcBef>
                <a:spcPts val="1200"/>
              </a:spcBef>
              <a:buFont typeface="Arial" panose="020B0604020202020204" pitchFamily="34" charset="0"/>
              <a:buChar char="•"/>
            </a:pPr>
            <a:r>
              <a:rPr lang="en-GB" sz="2200" dirty="0">
                <a:cs typeface="Arial" panose="020B0604020202020204" pitchFamily="34" charset="0"/>
              </a:rPr>
              <a:t>Each of these dimensions plays a crucial role in shaping the general health and satisfaction of students and educators.</a:t>
            </a:r>
          </a:p>
          <a:p>
            <a:pPr>
              <a:spcBef>
                <a:spcPts val="1200"/>
              </a:spcBef>
              <a:buFont typeface="Arial" panose="020B0604020202020204" pitchFamily="34" charset="0"/>
              <a:buChar char="•"/>
            </a:pPr>
            <a:r>
              <a:rPr lang="en-GB" sz="2200" dirty="0">
                <a:cs typeface="Arial" panose="020B0604020202020204" pitchFamily="34" charset="0"/>
              </a:rPr>
              <a:t>Globally, there has been a growing acknowledgement of the importance of holistic wellness programmes in schools.</a:t>
            </a:r>
          </a:p>
          <a:p>
            <a:pPr>
              <a:spcBef>
                <a:spcPts val="1200"/>
              </a:spcBef>
            </a:pPr>
            <a:r>
              <a:rPr lang="en-GB" sz="2200" dirty="0">
                <a:cs typeface="Arial" panose="020B0604020202020204" pitchFamily="34" charset="0"/>
              </a:rPr>
              <a:t>These programmes are designed to address various stressors that can affect the ability to learn and teach effectively (</a:t>
            </a:r>
            <a:r>
              <a:rPr lang="en-GB" sz="2200" dirty="0" err="1">
                <a:solidFill>
                  <a:srgbClr val="222222"/>
                </a:solidFill>
                <a:effectLst/>
                <a:ea typeface="Calibri" panose="020F0502020204030204" pitchFamily="34" charset="0"/>
              </a:rPr>
              <a:t>Amholt</a:t>
            </a:r>
            <a:r>
              <a:rPr lang="en-GB" sz="2200" dirty="0">
                <a:solidFill>
                  <a:srgbClr val="222222"/>
                </a:solidFill>
                <a:effectLst/>
                <a:ea typeface="Calibri" panose="020F0502020204030204" pitchFamily="34" charset="0"/>
              </a:rPr>
              <a:t> et al., 2020)</a:t>
            </a:r>
            <a:r>
              <a:rPr lang="en-GB" sz="2200" dirty="0">
                <a:cs typeface="Arial" panose="020B0604020202020204" pitchFamily="34" charset="0"/>
              </a:rPr>
              <a:t>.</a:t>
            </a:r>
          </a:p>
          <a:p>
            <a:pPr>
              <a:spcBef>
                <a:spcPts val="1200"/>
              </a:spcBef>
              <a:buFont typeface="Arial" panose="020B0604020202020204" pitchFamily="34" charset="0"/>
              <a:buChar char="•"/>
            </a:pPr>
            <a:endParaRPr lang="en-GB" sz="2200" dirty="0">
              <a:cs typeface="Arial" panose="020B06040202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a:xfrm>
            <a:off x="8610600" y="6310312"/>
            <a:ext cx="2743200" cy="365125"/>
          </a:xfrm>
        </p:spPr>
        <p:txBody>
          <a:bodyPr/>
          <a:lstStyle/>
          <a:p>
            <a:fld id="{6686B671-17FB-4A42-8798-E1E209E7BE2C}" type="slidenum">
              <a:rPr lang="en-GB" smtClean="0"/>
              <a:t>4</a:t>
            </a:fld>
            <a:endParaRPr lang="en-GB"/>
          </a:p>
        </p:txBody>
      </p:sp>
      <p:pic>
        <p:nvPicPr>
          <p:cNvPr id="1030" name="Picture 6" descr="Shanizan 🤩🍫☕🇲🇾🕺🌟🎮💻 (@Shanizan8) / Twitter">
            <a:extLst>
              <a:ext uri="{FF2B5EF4-FFF2-40B4-BE49-F238E27FC236}">
                <a16:creationId xmlns:a16="http://schemas.microsoft.com/office/drawing/2014/main" id="{062CA9EA-ACB1-487C-93DF-E8FC9A9AF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110" y="1460659"/>
            <a:ext cx="3088246" cy="463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15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a:xfrm>
            <a:off x="393357" y="-115094"/>
            <a:ext cx="10812162" cy="1325563"/>
          </a:xfrm>
        </p:spPr>
        <p:txBody>
          <a:bodyPr/>
          <a:lstStyle/>
          <a:p>
            <a:r>
              <a:rPr lang="en-GB" b="1" dirty="0">
                <a:latin typeface="Arial Black" panose="020B0A04020102020204" pitchFamily="34" charset="0"/>
              </a:rPr>
              <a:t>Background/Context</a:t>
            </a:r>
          </a:p>
        </p:txBody>
      </p:sp>
      <p:sp>
        <p:nvSpPr>
          <p:cNvPr id="3" name="Content Placeholder 2">
            <a:extLst>
              <a:ext uri="{FF2B5EF4-FFF2-40B4-BE49-F238E27FC236}">
                <a16:creationId xmlns:a16="http://schemas.microsoft.com/office/drawing/2014/main" id="{591EC4D0-06EE-43F8-8D92-D90C951FFAA5}"/>
              </a:ext>
            </a:extLst>
          </p:cNvPr>
          <p:cNvSpPr>
            <a:spLocks noGrp="1"/>
          </p:cNvSpPr>
          <p:nvPr>
            <p:ph idx="1"/>
          </p:nvPr>
        </p:nvSpPr>
        <p:spPr>
          <a:xfrm>
            <a:off x="393356" y="988540"/>
            <a:ext cx="8906213" cy="5226909"/>
          </a:xfrm>
          <a:ln>
            <a:solidFill>
              <a:schemeClr val="tx1"/>
            </a:solidFill>
          </a:ln>
        </p:spPr>
        <p:txBody>
          <a:bodyPr>
            <a:noAutofit/>
          </a:bodyPr>
          <a:lstStyle/>
          <a:p>
            <a:pPr>
              <a:spcBef>
                <a:spcPts val="1200"/>
              </a:spcBef>
              <a:buFont typeface="Arial" panose="020B0604020202020204" pitchFamily="34" charset="0"/>
              <a:buChar char="•"/>
            </a:pPr>
            <a:r>
              <a:rPr lang="en-GB" sz="2200" dirty="0"/>
              <a:t>Studies have suggested that comprehensive wellness initiatives can lead to improved student concentration, lower absenteeism, and reduced teacher turnover (Hargreaves &amp; Shirley, 2021; Kaya &amp; </a:t>
            </a:r>
            <a:r>
              <a:rPr lang="en-GB" sz="2200" dirty="0" err="1"/>
              <a:t>Erdem</a:t>
            </a:r>
            <a:r>
              <a:rPr lang="en-GB" sz="2200" dirty="0"/>
              <a:t>, 2021; Wortham et al., 2020).</a:t>
            </a:r>
          </a:p>
          <a:p>
            <a:pPr>
              <a:spcBef>
                <a:spcPts val="1200"/>
              </a:spcBef>
              <a:buFont typeface="Arial" panose="020B0604020202020204" pitchFamily="34" charset="0"/>
              <a:buChar char="•"/>
            </a:pPr>
            <a:r>
              <a:rPr lang="en-GB" sz="2200" dirty="0"/>
              <a:t>Successful examples from countries with robust wellness programmes highlight the integration of physical activities, mental health support, and social-emotional learning into the daily curriculum and activities.</a:t>
            </a:r>
          </a:p>
          <a:p>
            <a:pPr>
              <a:spcBef>
                <a:spcPts val="1200"/>
              </a:spcBef>
              <a:buFont typeface="Arial" panose="020B0604020202020204" pitchFamily="34" charset="0"/>
              <a:buChar char="•"/>
            </a:pPr>
            <a:r>
              <a:rPr lang="en-GB" sz="2200" dirty="0"/>
              <a:t>In Ghana, the concept of wellness within is still evolving.</a:t>
            </a:r>
          </a:p>
          <a:p>
            <a:pPr>
              <a:spcBef>
                <a:spcPts val="1200"/>
              </a:spcBef>
              <a:buFont typeface="Arial" panose="020B0604020202020204" pitchFamily="34" charset="0"/>
              <a:buChar char="•"/>
            </a:pPr>
            <a:r>
              <a:rPr lang="en-GB" sz="2200" dirty="0"/>
              <a:t>While some schools may have begun to implement structured wellness programmes, others are lagging behind.</a:t>
            </a:r>
          </a:p>
          <a:p>
            <a:pPr>
              <a:spcBef>
                <a:spcPts val="1200"/>
              </a:spcBef>
            </a:pPr>
            <a:r>
              <a:rPr lang="en-GB" sz="2200" dirty="0"/>
              <a:t>Evidence from the literature suggests that disparities can be attributed to factors such as limited resources, lack of awareness, and insufficient training for staff on the importance of wellness (Hargreaves &amp; Shirley, 2021; Kaya &amp; </a:t>
            </a:r>
            <a:r>
              <a:rPr lang="en-GB" sz="2200" dirty="0" err="1"/>
              <a:t>Erdem</a:t>
            </a:r>
            <a:r>
              <a:rPr lang="en-GB" sz="2200" dirty="0"/>
              <a:t>, 2021; Wortham et al., 2020).</a:t>
            </a: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a:xfrm>
            <a:off x="8610600" y="6310312"/>
            <a:ext cx="2743200" cy="365125"/>
          </a:xfrm>
        </p:spPr>
        <p:txBody>
          <a:bodyPr/>
          <a:lstStyle/>
          <a:p>
            <a:fld id="{6686B671-17FB-4A42-8798-E1E209E7BE2C}" type="slidenum">
              <a:rPr lang="en-GB" smtClean="0"/>
              <a:t>5</a:t>
            </a:fld>
            <a:endParaRPr lang="en-GB"/>
          </a:p>
        </p:txBody>
      </p:sp>
      <p:pic>
        <p:nvPicPr>
          <p:cNvPr id="3074" name="Picture 2" descr="Most Box Tops foods don’t meet nutrition standards | The Nutrition ...">
            <a:extLst>
              <a:ext uri="{FF2B5EF4-FFF2-40B4-BE49-F238E27FC236}">
                <a16:creationId xmlns:a16="http://schemas.microsoft.com/office/drawing/2014/main" id="{271D0638-6025-4130-AB63-927644225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69" y="1104836"/>
            <a:ext cx="2892431" cy="387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13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p:txBody>
          <a:bodyPr/>
          <a:lstStyle/>
          <a:p>
            <a:r>
              <a:rPr lang="en-GB" b="1" dirty="0">
                <a:latin typeface="Arial Black" panose="020B0A04020102020204" pitchFamily="34" charset="0"/>
              </a:rPr>
              <a:t>Background/Context</a:t>
            </a:r>
          </a:p>
        </p:txBody>
      </p:sp>
      <p:sp>
        <p:nvSpPr>
          <p:cNvPr id="3" name="Content Placeholder 2">
            <a:extLst>
              <a:ext uri="{FF2B5EF4-FFF2-40B4-BE49-F238E27FC236}">
                <a16:creationId xmlns:a16="http://schemas.microsoft.com/office/drawing/2014/main" id="{591EC4D0-06EE-43F8-8D92-D90C951FFAA5}"/>
              </a:ext>
            </a:extLst>
          </p:cNvPr>
          <p:cNvSpPr>
            <a:spLocks noGrp="1"/>
          </p:cNvSpPr>
          <p:nvPr>
            <p:ph idx="1"/>
          </p:nvPr>
        </p:nvSpPr>
        <p:spPr>
          <a:xfrm>
            <a:off x="838200" y="1825625"/>
            <a:ext cx="7254535" cy="3889375"/>
          </a:xfrm>
          <a:ln>
            <a:solidFill>
              <a:schemeClr val="tx1"/>
            </a:solidFill>
          </a:ln>
        </p:spPr>
        <p:txBody>
          <a:bodyPr>
            <a:noAutofit/>
          </a:bodyPr>
          <a:lstStyle/>
          <a:p>
            <a:pPr>
              <a:spcBef>
                <a:spcPts val="1200"/>
              </a:spcBef>
              <a:buFont typeface="Arial" panose="020B0604020202020204" pitchFamily="34" charset="0"/>
              <a:buChar char="•"/>
            </a:pPr>
            <a:r>
              <a:rPr lang="en-GB" sz="2200" dirty="0">
                <a:cs typeface="Arial" panose="020B0604020202020204" pitchFamily="34" charset="0"/>
              </a:rPr>
              <a:t>The Northern regions of Ghana, characterised by their diverse cultural backgrounds and varying economic conditions, presents unique challenges and opportunities for implementing wellness programmes.</a:t>
            </a:r>
          </a:p>
          <a:p>
            <a:pPr>
              <a:spcBef>
                <a:spcPts val="1200"/>
              </a:spcBef>
            </a:pPr>
            <a:r>
              <a:rPr lang="en-GB" sz="2200" dirty="0">
                <a:cs typeface="Arial" panose="020B0604020202020204" pitchFamily="34" charset="0"/>
              </a:rPr>
              <a:t>Having been an educator in the Northern Region of Ghana for several decades, my review of the literature and reports reveals that there is no empirical data on the wellness of students and educators in the North East Region of Ghana and the whole northern belt at large.</a:t>
            </a:r>
          </a:p>
          <a:p>
            <a:pPr>
              <a:spcBef>
                <a:spcPts val="1200"/>
              </a:spcBef>
            </a:pPr>
            <a:r>
              <a:rPr lang="en-GB" sz="2200" dirty="0">
                <a:cs typeface="Arial" panose="020B0604020202020204" pitchFamily="34" charset="0"/>
              </a:rPr>
              <a:t>This gap highlights the need to assess current wellness practices and to identify the factors that enhance or impede their effective implementation within the region's schools.</a:t>
            </a: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a:xfrm>
            <a:off x="8610600" y="6310312"/>
            <a:ext cx="2743200" cy="365125"/>
          </a:xfrm>
        </p:spPr>
        <p:txBody>
          <a:bodyPr/>
          <a:lstStyle/>
          <a:p>
            <a:fld id="{6686B671-17FB-4A42-8798-E1E209E7BE2C}" type="slidenum">
              <a:rPr lang="en-GB" smtClean="0"/>
              <a:t>6</a:t>
            </a:fld>
            <a:endParaRPr lang="en-GB"/>
          </a:p>
        </p:txBody>
      </p:sp>
      <p:grpSp>
        <p:nvGrpSpPr>
          <p:cNvPr id="8" name="Group 7">
            <a:extLst>
              <a:ext uri="{FF2B5EF4-FFF2-40B4-BE49-F238E27FC236}">
                <a16:creationId xmlns:a16="http://schemas.microsoft.com/office/drawing/2014/main" id="{738A674A-71D0-4279-8616-7837FB8B973A}"/>
              </a:ext>
            </a:extLst>
          </p:cNvPr>
          <p:cNvGrpSpPr/>
          <p:nvPr/>
        </p:nvGrpSpPr>
        <p:grpSpPr>
          <a:xfrm>
            <a:off x="8092735" y="1690687"/>
            <a:ext cx="3778930" cy="4024313"/>
            <a:chOff x="8092735" y="900629"/>
            <a:chExt cx="3778930" cy="5276334"/>
          </a:xfrm>
        </p:grpSpPr>
        <p:pic>
          <p:nvPicPr>
            <p:cNvPr id="6" name="Picture 2" descr="Detailed Political Map of Ghana - Ezilon Maps">
              <a:extLst>
                <a:ext uri="{FF2B5EF4-FFF2-40B4-BE49-F238E27FC236}">
                  <a16:creationId xmlns:a16="http://schemas.microsoft.com/office/drawing/2014/main" id="{7E5E5A94-0E25-43AA-AE08-A7AB3B5DC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735" y="900629"/>
              <a:ext cx="3778930" cy="527633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BE9FF539-74FC-4B54-BEB6-A086FB52CEBF}"/>
                </a:ext>
              </a:extLst>
            </p:cNvPr>
            <p:cNvCxnSpPr>
              <a:cxnSpLocks/>
            </p:cNvCxnSpPr>
            <p:nvPr/>
          </p:nvCxnSpPr>
          <p:spPr>
            <a:xfrm flipH="1">
              <a:off x="10723606" y="1201308"/>
              <a:ext cx="395416" cy="3707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9309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479B-DEF9-403A-A1AD-58D8FC9CA683}"/>
              </a:ext>
            </a:extLst>
          </p:cNvPr>
          <p:cNvSpPr>
            <a:spLocks noGrp="1"/>
          </p:cNvSpPr>
          <p:nvPr>
            <p:ph type="title"/>
          </p:nvPr>
        </p:nvSpPr>
        <p:spPr/>
        <p:txBody>
          <a:bodyPr/>
          <a:lstStyle/>
          <a:p>
            <a:r>
              <a:rPr lang="en-GB" b="1" dirty="0">
                <a:latin typeface="Arial Black" panose="020B0A04020102020204" pitchFamily="34" charset="0"/>
              </a:rPr>
              <a:t>Research Questions </a:t>
            </a:r>
          </a:p>
        </p:txBody>
      </p:sp>
      <p:sp>
        <p:nvSpPr>
          <p:cNvPr id="3" name="Content Placeholder 2">
            <a:extLst>
              <a:ext uri="{FF2B5EF4-FFF2-40B4-BE49-F238E27FC236}">
                <a16:creationId xmlns:a16="http://schemas.microsoft.com/office/drawing/2014/main" id="{591EC4D0-06EE-43F8-8D92-D90C951FFAA5}"/>
              </a:ext>
            </a:extLst>
          </p:cNvPr>
          <p:cNvSpPr>
            <a:spLocks noGrp="1"/>
          </p:cNvSpPr>
          <p:nvPr>
            <p:ph idx="1"/>
          </p:nvPr>
        </p:nvSpPr>
        <p:spPr>
          <a:xfrm>
            <a:off x="4374293" y="2125363"/>
            <a:ext cx="6979507" cy="3262183"/>
          </a:xfrm>
          <a:ln>
            <a:solidFill>
              <a:schemeClr val="tx1"/>
            </a:solidFill>
          </a:ln>
        </p:spPr>
        <p:txBody>
          <a:bodyPr>
            <a:noAutofit/>
          </a:bodyPr>
          <a:lstStyle/>
          <a:p>
            <a:pPr marL="342900" lvl="0" indent="-342900">
              <a:lnSpc>
                <a:spcPct val="107000"/>
              </a:lnSpc>
              <a:spcBef>
                <a:spcPts val="1200"/>
              </a:spcBef>
              <a:buFont typeface="+mj-lt"/>
              <a:buAutoNum type="arabicPeriod"/>
              <a:tabLst>
                <a:tab pos="457200" algn="l"/>
              </a:tabLst>
            </a:pPr>
            <a:r>
              <a:rPr lang="en-GH" sz="2400" dirty="0">
                <a:effectLst/>
                <a:ea typeface="Calibri" panose="020F0502020204030204" pitchFamily="34" charset="0"/>
                <a:cs typeface="Arial" panose="020B0604020202020204" pitchFamily="34" charset="0"/>
              </a:rPr>
              <a:t>What are the current wellness practices available to students and educators in the North East Region of Ghana?</a:t>
            </a:r>
            <a:endParaRPr lang="en-GB" sz="2400" dirty="0">
              <a:effectLst/>
              <a:ea typeface="Calibri" panose="020F0502020204030204" pitchFamily="34" charset="0"/>
              <a:cs typeface="Arial" panose="020B0604020202020204" pitchFamily="34" charset="0"/>
            </a:endParaRPr>
          </a:p>
          <a:p>
            <a:pPr marL="342900" indent="-342900">
              <a:lnSpc>
                <a:spcPct val="107000"/>
              </a:lnSpc>
              <a:spcBef>
                <a:spcPts val="1200"/>
              </a:spcBef>
              <a:buFont typeface="+mj-lt"/>
              <a:buAutoNum type="arabicPeriod"/>
              <a:tabLst>
                <a:tab pos="457200" algn="l"/>
              </a:tabLst>
            </a:pPr>
            <a:r>
              <a:rPr lang="en-GH" sz="2400" dirty="0">
                <a:effectLst/>
                <a:ea typeface="Calibri" panose="020F0502020204030204" pitchFamily="34" charset="0"/>
                <a:cs typeface="Arial" panose="020B0604020202020204" pitchFamily="34" charset="0"/>
              </a:rPr>
              <a:t>What factors contribute to or hinder wellness practices </a:t>
            </a:r>
            <a:r>
              <a:rPr lang="en-GB" sz="2400" dirty="0">
                <a:ea typeface="Calibri" panose="020F0502020204030204" pitchFamily="34" charset="0"/>
                <a:cs typeface="Arial" panose="020B0604020202020204" pitchFamily="34" charset="0"/>
              </a:rPr>
              <a:t>among </a:t>
            </a:r>
            <a:r>
              <a:rPr lang="en-GH" sz="2400" dirty="0">
                <a:effectLst/>
                <a:ea typeface="Calibri" panose="020F0502020204030204" pitchFamily="34" charset="0"/>
                <a:cs typeface="Arial" panose="020B0604020202020204" pitchFamily="34" charset="0"/>
              </a:rPr>
              <a:t>students and educators in the North East Region of Ghana?</a:t>
            </a:r>
            <a:endParaRPr lang="en-GB" sz="2400" dirty="0">
              <a:effectLst/>
              <a:ea typeface="Calibri" panose="020F0502020204030204" pitchFamily="34" charset="0"/>
              <a:cs typeface="Arial" panose="020B0604020202020204" pitchFamily="34" charset="0"/>
            </a:endParaRPr>
          </a:p>
          <a:p>
            <a:pPr marL="0" lvl="0" indent="0">
              <a:lnSpc>
                <a:spcPct val="107000"/>
              </a:lnSpc>
              <a:spcBef>
                <a:spcPts val="1200"/>
              </a:spcBef>
              <a:buNone/>
              <a:tabLst>
                <a:tab pos="457200" algn="l"/>
              </a:tabLst>
            </a:pPr>
            <a:endParaRPr lang="en-GH" sz="24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82A2FDA-F90F-4286-80DD-45367B692B12}"/>
              </a:ext>
            </a:extLst>
          </p:cNvPr>
          <p:cNvSpPr>
            <a:spLocks noGrp="1"/>
          </p:cNvSpPr>
          <p:nvPr>
            <p:ph type="sldNum" sz="quarter" idx="12"/>
          </p:nvPr>
        </p:nvSpPr>
        <p:spPr/>
        <p:txBody>
          <a:bodyPr/>
          <a:lstStyle/>
          <a:p>
            <a:fld id="{6686B671-17FB-4A42-8798-E1E209E7BE2C}" type="slidenum">
              <a:rPr lang="en-GB" smtClean="0"/>
              <a:t>7</a:t>
            </a:fld>
            <a:endParaRPr lang="en-GB"/>
          </a:p>
        </p:txBody>
      </p:sp>
      <p:pic>
        <p:nvPicPr>
          <p:cNvPr id="5" name="Picture 4">
            <a:extLst>
              <a:ext uri="{FF2B5EF4-FFF2-40B4-BE49-F238E27FC236}">
                <a16:creationId xmlns:a16="http://schemas.microsoft.com/office/drawing/2014/main" id="{1CC20B78-2260-4317-AE46-37D6227BE0A3}"/>
              </a:ext>
            </a:extLst>
          </p:cNvPr>
          <p:cNvPicPr>
            <a:picLocks noChangeAspect="1"/>
          </p:cNvPicPr>
          <p:nvPr/>
        </p:nvPicPr>
        <p:blipFill>
          <a:blip r:embed="rId3"/>
          <a:stretch>
            <a:fillRect/>
          </a:stretch>
        </p:blipFill>
        <p:spPr>
          <a:xfrm>
            <a:off x="245590" y="1942585"/>
            <a:ext cx="3716038" cy="2972830"/>
          </a:xfrm>
          <a:prstGeom prst="rect">
            <a:avLst/>
          </a:prstGeom>
        </p:spPr>
      </p:pic>
    </p:spTree>
    <p:extLst>
      <p:ext uri="{BB962C8B-B14F-4D97-AF65-F5344CB8AC3E}">
        <p14:creationId xmlns:p14="http://schemas.microsoft.com/office/powerpoint/2010/main" val="79877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A9119-D2CD-35E1-E0BE-8953DA5CBCBD}"/>
              </a:ext>
            </a:extLst>
          </p:cNvPr>
          <p:cNvSpPr>
            <a:spLocks noGrp="1"/>
          </p:cNvSpPr>
          <p:nvPr>
            <p:ph type="title"/>
          </p:nvPr>
        </p:nvSpPr>
        <p:spPr>
          <a:xfrm>
            <a:off x="630936" y="640080"/>
            <a:ext cx="4818888" cy="1481328"/>
          </a:xfrm>
        </p:spPr>
        <p:txBody>
          <a:bodyPr anchor="b">
            <a:normAutofit/>
          </a:bodyPr>
          <a:lstStyle/>
          <a:p>
            <a:r>
              <a:rPr lang="en-US" sz="5000" dirty="0"/>
              <a:t>Theoretical Framework</a:t>
            </a:r>
          </a:p>
        </p:txBody>
      </p:sp>
      <p:sp>
        <p:nvSpPr>
          <p:cNvPr id="3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97DDE03-0F15-6529-0524-D648B12CEEE0}"/>
              </a:ext>
            </a:extLst>
          </p:cNvPr>
          <p:cNvSpPr>
            <a:spLocks noGrp="1"/>
          </p:cNvSpPr>
          <p:nvPr>
            <p:ph idx="1"/>
          </p:nvPr>
        </p:nvSpPr>
        <p:spPr>
          <a:xfrm>
            <a:off x="630936" y="2660904"/>
            <a:ext cx="4818888" cy="3547872"/>
          </a:xfrm>
        </p:spPr>
        <p:txBody>
          <a:bodyPr anchor="t">
            <a:normAutofit/>
          </a:bodyPr>
          <a:lstStyle/>
          <a:p>
            <a:r>
              <a:rPr lang="en-GB" sz="2200">
                <a:ea typeface="Calibri" panose="020F0502020204030204" pitchFamily="34" charset="0"/>
                <a:cs typeface="Arial" panose="020B0604020202020204" pitchFamily="34" charset="0"/>
              </a:rPr>
              <a:t>The study was underpinned by </a:t>
            </a:r>
            <a:r>
              <a:rPr lang="en-GB" sz="2200">
                <a:cs typeface="Arial" panose="020B0604020202020204" pitchFamily="34" charset="0"/>
              </a:rPr>
              <a:t>Abraham Maslow's Theory of Needs </a:t>
            </a:r>
          </a:p>
          <a:p>
            <a:endParaRPr lang="en-US" sz="2200" dirty="0"/>
          </a:p>
        </p:txBody>
      </p:sp>
      <p:pic>
        <p:nvPicPr>
          <p:cNvPr id="5" name="Content Placeholder 4">
            <a:extLst>
              <a:ext uri="{FF2B5EF4-FFF2-40B4-BE49-F238E27FC236}">
                <a16:creationId xmlns:a16="http://schemas.microsoft.com/office/drawing/2014/main" id="{5071C7FE-242E-0712-95EA-2A6F615AF610}"/>
              </a:ext>
            </a:extLst>
          </p:cNvPr>
          <p:cNvPicPr>
            <a:picLocks noChangeAspect="1"/>
          </p:cNvPicPr>
          <p:nvPr/>
        </p:nvPicPr>
        <p:blipFill rotWithShape="1">
          <a:blip r:embed="rId2"/>
          <a:srcRect t="302" r="-1" b="-1"/>
          <a:stretch/>
        </p:blipFill>
        <p:spPr>
          <a:xfrm>
            <a:off x="6099048" y="707759"/>
            <a:ext cx="5458968" cy="5442482"/>
          </a:xfrm>
          <a:prstGeom prst="rect">
            <a:avLst/>
          </a:prstGeom>
        </p:spPr>
      </p:pic>
    </p:spTree>
    <p:extLst>
      <p:ext uri="{BB962C8B-B14F-4D97-AF65-F5344CB8AC3E}">
        <p14:creationId xmlns:p14="http://schemas.microsoft.com/office/powerpoint/2010/main" val="336892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8C008F-BCF7-4154-A4B4-1382E7F0906F}"/>
              </a:ext>
            </a:extLst>
          </p:cNvPr>
          <p:cNvSpPr>
            <a:spLocks noGrp="1"/>
          </p:cNvSpPr>
          <p:nvPr>
            <p:ph type="sldNum" sz="quarter" idx="12"/>
          </p:nvPr>
        </p:nvSpPr>
        <p:spPr/>
        <p:txBody>
          <a:bodyPr/>
          <a:lstStyle/>
          <a:p>
            <a:fld id="{6686B671-17FB-4A42-8798-E1E209E7BE2C}" type="slidenum">
              <a:rPr lang="en-GB" smtClean="0"/>
              <a:t>9</a:t>
            </a:fld>
            <a:endParaRPr lang="en-GB"/>
          </a:p>
        </p:txBody>
      </p:sp>
      <p:sp>
        <p:nvSpPr>
          <p:cNvPr id="12" name="TextBox 11">
            <a:extLst>
              <a:ext uri="{FF2B5EF4-FFF2-40B4-BE49-F238E27FC236}">
                <a16:creationId xmlns:a16="http://schemas.microsoft.com/office/drawing/2014/main" id="{5DFCBF5A-41F4-4FDA-AD68-342D9FA8D2D9}"/>
              </a:ext>
            </a:extLst>
          </p:cNvPr>
          <p:cNvSpPr txBox="1"/>
          <p:nvPr/>
        </p:nvSpPr>
        <p:spPr>
          <a:xfrm>
            <a:off x="2186151" y="2096945"/>
            <a:ext cx="9367037" cy="3077766"/>
          </a:xfrm>
          <a:prstGeom prst="rect">
            <a:avLst/>
          </a:prstGeom>
          <a:noFill/>
          <a:ln>
            <a:solidFill>
              <a:schemeClr val="tx1"/>
            </a:solidFill>
          </a:ln>
        </p:spPr>
        <p:txBody>
          <a:bodyPr wrap="square">
            <a:spAutoFit/>
          </a:bodyPr>
          <a:lstStyle/>
          <a:p>
            <a:pPr marL="285750" indent="-285750">
              <a:spcBef>
                <a:spcPts val="1200"/>
              </a:spcBef>
              <a:buFont typeface="Arial" panose="020B0604020202020204" pitchFamily="34" charset="0"/>
              <a:buChar char="•"/>
            </a:pPr>
            <a:r>
              <a:rPr lang="en-GB" sz="2400" dirty="0">
                <a:cs typeface="Arial" panose="020B0604020202020204" pitchFamily="34" charset="0"/>
              </a:rPr>
              <a:t>Questions on:</a:t>
            </a:r>
          </a:p>
          <a:p>
            <a:pPr marL="742950" lvl="1" indent="-285750">
              <a:spcBef>
                <a:spcPts val="1200"/>
              </a:spcBef>
              <a:buFont typeface="Arial" panose="020B0604020202020204" pitchFamily="34" charset="0"/>
              <a:buChar char="•"/>
            </a:pPr>
            <a:r>
              <a:rPr lang="en-GB" sz="2400" dirty="0">
                <a:solidFill>
                  <a:srgbClr val="FF0000"/>
                </a:solidFill>
                <a:cs typeface="Arial" panose="020B0604020202020204" pitchFamily="34" charset="0"/>
              </a:rPr>
              <a:t>physical wellness </a:t>
            </a:r>
            <a:r>
              <a:rPr lang="en-GB" sz="2400" dirty="0">
                <a:cs typeface="Arial" panose="020B0604020202020204" pitchFamily="34" charset="0"/>
              </a:rPr>
              <a:t>addressed physiological needs.</a:t>
            </a:r>
          </a:p>
          <a:p>
            <a:pPr marL="742950" lvl="1" indent="-285750">
              <a:spcBef>
                <a:spcPts val="1200"/>
              </a:spcBef>
              <a:buFont typeface="Arial" panose="020B0604020202020204" pitchFamily="34" charset="0"/>
              <a:buChar char="•"/>
            </a:pPr>
            <a:r>
              <a:rPr lang="en-GB" sz="2400" dirty="0">
                <a:solidFill>
                  <a:srgbClr val="FF0000"/>
                </a:solidFill>
                <a:cs typeface="Arial" panose="020B0604020202020204" pitchFamily="34" charset="0"/>
              </a:rPr>
              <a:t>mental wellness </a:t>
            </a:r>
            <a:r>
              <a:rPr lang="en-GB" sz="2400" dirty="0">
                <a:cs typeface="Arial" panose="020B0604020202020204" pitchFamily="34" charset="0"/>
              </a:rPr>
              <a:t>addressed safety needs.</a:t>
            </a:r>
          </a:p>
          <a:p>
            <a:pPr marL="742950" lvl="1" indent="-285750">
              <a:spcBef>
                <a:spcPts val="1200"/>
              </a:spcBef>
              <a:buFont typeface="Arial" panose="020B0604020202020204" pitchFamily="34" charset="0"/>
              <a:buChar char="•"/>
            </a:pPr>
            <a:r>
              <a:rPr lang="en-GB" sz="2400" dirty="0">
                <a:solidFill>
                  <a:srgbClr val="FF0000"/>
                </a:solidFill>
                <a:cs typeface="Arial" panose="020B0604020202020204" pitchFamily="34" charset="0"/>
              </a:rPr>
              <a:t>emotional wellness </a:t>
            </a:r>
            <a:r>
              <a:rPr lang="en-GB" sz="2400" dirty="0">
                <a:cs typeface="Arial" panose="020B0604020202020204" pitchFamily="34" charset="0"/>
              </a:rPr>
              <a:t>addressed both safety and esteem needs.</a:t>
            </a:r>
          </a:p>
          <a:p>
            <a:pPr marL="742950" lvl="1" indent="-285750">
              <a:spcBef>
                <a:spcPts val="1200"/>
              </a:spcBef>
              <a:buFont typeface="Arial" panose="020B0604020202020204" pitchFamily="34" charset="0"/>
              <a:buChar char="•"/>
            </a:pPr>
            <a:r>
              <a:rPr lang="en-GB" sz="2400" dirty="0">
                <a:solidFill>
                  <a:srgbClr val="FF0000"/>
                </a:solidFill>
                <a:cs typeface="Arial" panose="020B0604020202020204" pitchFamily="34" charset="0"/>
              </a:rPr>
              <a:t>social wellness </a:t>
            </a:r>
            <a:r>
              <a:rPr lang="en-GB" sz="2400" dirty="0">
                <a:cs typeface="Arial" panose="020B0604020202020204" pitchFamily="34" charset="0"/>
              </a:rPr>
              <a:t>addressed love and belonging needs.</a:t>
            </a:r>
          </a:p>
          <a:p>
            <a:pPr marL="742950" lvl="1" indent="-285750">
              <a:spcBef>
                <a:spcPts val="1200"/>
              </a:spcBef>
              <a:buFont typeface="Arial" panose="020B0604020202020204" pitchFamily="34" charset="0"/>
              <a:buChar char="•"/>
            </a:pPr>
            <a:r>
              <a:rPr lang="en-GB" sz="2400" dirty="0">
                <a:solidFill>
                  <a:srgbClr val="FF0000"/>
                </a:solidFill>
                <a:cs typeface="Arial" panose="020B0604020202020204" pitchFamily="34" charset="0"/>
              </a:rPr>
              <a:t>academic wellness </a:t>
            </a:r>
            <a:r>
              <a:rPr lang="en-GB" sz="2400" dirty="0">
                <a:cs typeface="Arial" panose="020B0604020202020204" pitchFamily="34" charset="0"/>
              </a:rPr>
              <a:t>addressed self-actualisation needs.</a:t>
            </a:r>
          </a:p>
        </p:txBody>
      </p:sp>
      <p:sp>
        <p:nvSpPr>
          <p:cNvPr id="15" name="Title 1">
            <a:extLst>
              <a:ext uri="{FF2B5EF4-FFF2-40B4-BE49-F238E27FC236}">
                <a16:creationId xmlns:a16="http://schemas.microsoft.com/office/drawing/2014/main" id="{1669A363-B31A-453F-AF2B-D0170293F3DB}"/>
              </a:ext>
            </a:extLst>
          </p:cNvPr>
          <p:cNvSpPr txBox="1">
            <a:spLocks/>
          </p:cNvSpPr>
          <p:nvPr/>
        </p:nvSpPr>
        <p:spPr>
          <a:xfrm>
            <a:off x="578008" y="357726"/>
            <a:ext cx="10450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Black" panose="020B0A04020102020204" pitchFamily="34" charset="0"/>
              </a:rPr>
              <a:t>Theoretical Framework </a:t>
            </a:r>
          </a:p>
        </p:txBody>
      </p:sp>
      <p:pic>
        <p:nvPicPr>
          <p:cNvPr id="18" name="Picture 17">
            <a:extLst>
              <a:ext uri="{FF2B5EF4-FFF2-40B4-BE49-F238E27FC236}">
                <a16:creationId xmlns:a16="http://schemas.microsoft.com/office/drawing/2014/main" id="{C6F96628-033D-40D7-B446-BF2B38198434}"/>
              </a:ext>
            </a:extLst>
          </p:cNvPr>
          <p:cNvPicPr>
            <a:picLocks noChangeAspect="1"/>
          </p:cNvPicPr>
          <p:nvPr/>
        </p:nvPicPr>
        <p:blipFill>
          <a:blip r:embed="rId3"/>
          <a:stretch>
            <a:fillRect/>
          </a:stretch>
        </p:blipFill>
        <p:spPr>
          <a:xfrm>
            <a:off x="117021" y="2677885"/>
            <a:ext cx="1915886" cy="1915886"/>
          </a:xfrm>
          <a:prstGeom prst="rect">
            <a:avLst/>
          </a:prstGeom>
        </p:spPr>
      </p:pic>
    </p:spTree>
    <p:extLst>
      <p:ext uri="{BB962C8B-B14F-4D97-AF65-F5344CB8AC3E}">
        <p14:creationId xmlns:p14="http://schemas.microsoft.com/office/powerpoint/2010/main" val="3789030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7317</TotalTime>
  <Words>2952</Words>
  <Application>Microsoft Macintosh PowerPoint</Application>
  <PresentationFormat>Widescreen</PresentationFormat>
  <Paragraphs>334</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Calibri Light</vt:lpstr>
      <vt:lpstr>Google Sans</vt:lpstr>
      <vt:lpstr>Helvetica Neue</vt:lpstr>
      <vt:lpstr>Roboto</vt:lpstr>
      <vt:lpstr>Office Theme</vt:lpstr>
      <vt:lpstr>Wellness Re-imagined: for Students and Educators of Ghana </vt:lpstr>
      <vt:lpstr>Overview</vt:lpstr>
      <vt:lpstr>PowerPoint Presentation</vt:lpstr>
      <vt:lpstr>Background/Context</vt:lpstr>
      <vt:lpstr>Background/Context</vt:lpstr>
      <vt:lpstr>Background/Context</vt:lpstr>
      <vt:lpstr>Research Questions </vt:lpstr>
      <vt:lpstr>Theoretical Framework</vt:lpstr>
      <vt:lpstr>PowerPoint Presentation</vt:lpstr>
      <vt:lpstr>Key Findings</vt:lpstr>
      <vt:lpstr>Key Findings</vt:lpstr>
      <vt:lpstr>Key Findings</vt:lpstr>
      <vt:lpstr>Key Findings</vt:lpstr>
      <vt:lpstr>Key Findings</vt:lpstr>
      <vt:lpstr>Key Findings</vt:lpstr>
      <vt:lpstr>Conclusions &amp; Recommendations</vt:lpstr>
      <vt:lpstr>Conclusions &amp; Recommendations</vt:lpstr>
      <vt:lpstr>Conclusions and Recommendations</vt:lpstr>
      <vt:lpstr>Conclusions and Recommendations</vt:lpstr>
      <vt:lpstr>Conclusions and Recommendations</vt:lpstr>
      <vt:lpstr>Conclusions and Recommendations</vt:lpstr>
      <vt:lpstr>Wellness for Educators in Ghana</vt:lpstr>
      <vt:lpstr>Benefits of Wellness Program </vt:lpstr>
      <vt:lpstr>Mindfulness</vt:lpstr>
      <vt:lpstr>Wellness and Self-Care for Educators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for Educators:  Mindfulness Meditation for Teachers and Students</dc:title>
  <dc:creator>Elizabeth Brown-Davis</dc:creator>
  <cp:lastModifiedBy>Elizabeth Brown-Davis</cp:lastModifiedBy>
  <cp:revision>27</cp:revision>
  <dcterms:created xsi:type="dcterms:W3CDTF">2024-06-15T13:03:53Z</dcterms:created>
  <dcterms:modified xsi:type="dcterms:W3CDTF">2024-07-07T10:52:08Z</dcterms:modified>
</cp:coreProperties>
</file>